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60" r:id="rId3"/>
    <p:sldId id="261" r:id="rId4"/>
    <p:sldId id="317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316" r:id="rId22"/>
    <p:sldId id="283" r:id="rId23"/>
    <p:sldId id="282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</p:sldIdLst>
  <p:sldSz cx="9144000" cy="5143500" type="screen16x9"/>
  <p:notesSz cx="6858000" cy="9144000"/>
  <p:embeddedFontLst>
    <p:embeddedFont>
      <p:font typeface="Acme" panose="02000706050000020004" pitchFamily="2" charset="0"/>
      <p:regular r:id="rId58"/>
    </p:embeddedFont>
    <p:embeddedFont>
      <p:font typeface="Cambria Math" panose="02040503050406030204" pitchFamily="18" charset="0"/>
      <p:regular r:id="rId59"/>
    </p:embeddedFont>
    <p:embeddedFont>
      <p:font typeface="Comic Sans MS" panose="030F0902030302020204" pitchFamily="66" charset="0"/>
      <p:regular r:id="rId60"/>
      <p:bold r:id="rId61"/>
      <p:italic r:id="rId62"/>
      <p:boldItalic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PT Sans Narrow" panose="020B0506020203020204" pitchFamily="3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76"/>
  </p:normalViewPr>
  <p:slideViewPr>
    <p:cSldViewPr snapToGrid="0">
      <p:cViewPr varScale="1">
        <p:scale>
          <a:sx n="124" d="100"/>
          <a:sy n="124" d="100"/>
        </p:scale>
        <p:origin x="176" y="6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Shihong" userId="0e40ecc899efa77d" providerId="LiveId" clId="{55A800C7-7636-4ED9-A76D-EDBB282214F0}"/>
    <pc:docChg chg="modSld">
      <pc:chgData name="Duan Shihong" userId="0e40ecc899efa77d" providerId="LiveId" clId="{55A800C7-7636-4ED9-A76D-EDBB282214F0}" dt="2023-12-05T06:07:15.640" v="30"/>
      <pc:docMkLst>
        <pc:docMk/>
      </pc:docMkLst>
      <pc:sldChg chg="addSp delSp modSp mod">
        <pc:chgData name="Duan Shihong" userId="0e40ecc899efa77d" providerId="LiveId" clId="{55A800C7-7636-4ED9-A76D-EDBB282214F0}" dt="2023-12-05T06:07:15.640" v="30"/>
        <pc:sldMkLst>
          <pc:docMk/>
          <pc:sldMk cId="1913124765" sldId="286"/>
        </pc:sldMkLst>
        <pc:grpChg chg="del mod">
          <ac:chgData name="Duan Shihong" userId="0e40ecc899efa77d" providerId="LiveId" clId="{55A800C7-7636-4ED9-A76D-EDBB282214F0}" dt="2023-12-05T06:07:07.888" v="22"/>
          <ac:grpSpMkLst>
            <pc:docMk/>
            <pc:sldMk cId="1913124765" sldId="286"/>
            <ac:grpSpMk id="5" creationId="{A24A79D0-883A-D59E-E7F1-0B19B1F5CB03}"/>
          </ac:grpSpMkLst>
        </pc:grpChg>
        <pc:grpChg chg="mod">
          <ac:chgData name="Duan Shihong" userId="0e40ecc899efa77d" providerId="LiveId" clId="{55A800C7-7636-4ED9-A76D-EDBB282214F0}" dt="2023-12-05T06:07:15.640" v="30"/>
          <ac:grpSpMkLst>
            <pc:docMk/>
            <pc:sldMk cId="1913124765" sldId="286"/>
            <ac:grpSpMk id="13" creationId="{90335314-DDC6-4F6C-5C68-8A3C8E6E810F}"/>
          </ac:grpSpMkLst>
        </pc:grpChg>
        <pc:inkChg chg="add del mod">
          <ac:chgData name="Duan Shihong" userId="0e40ecc899efa77d" providerId="LiveId" clId="{55A800C7-7636-4ED9-A76D-EDBB282214F0}" dt="2023-12-05T06:07:08.914" v="23"/>
          <ac:inkMkLst>
            <pc:docMk/>
            <pc:sldMk cId="1913124765" sldId="286"/>
            <ac:inkMk id="2" creationId="{C6AFF9F8-2B9F-AA91-541A-349FBA76C78B}"/>
          </ac:inkMkLst>
        </pc:inkChg>
        <pc:inkChg chg="add del mod">
          <ac:chgData name="Duan Shihong" userId="0e40ecc899efa77d" providerId="LiveId" clId="{55A800C7-7636-4ED9-A76D-EDBB282214F0}" dt="2023-12-05T06:07:07.888" v="22"/>
          <ac:inkMkLst>
            <pc:docMk/>
            <pc:sldMk cId="1913124765" sldId="286"/>
            <ac:inkMk id="4" creationId="{17BE550E-3831-732A-ABF5-07559D8807B3}"/>
          </ac:inkMkLst>
        </pc:inkChg>
        <pc:inkChg chg="add mod">
          <ac:chgData name="Duan Shihong" userId="0e40ecc899efa77d" providerId="LiveId" clId="{55A800C7-7636-4ED9-A76D-EDBB282214F0}" dt="2023-12-05T06:07:15.640" v="30"/>
          <ac:inkMkLst>
            <pc:docMk/>
            <pc:sldMk cId="1913124765" sldId="286"/>
            <ac:inkMk id="7" creationId="{E3F5633D-0B1C-89AC-06FE-08E3DD0AFAC9}"/>
          </ac:inkMkLst>
        </pc:inkChg>
        <pc:inkChg chg="add mod">
          <ac:chgData name="Duan Shihong" userId="0e40ecc899efa77d" providerId="LiveId" clId="{55A800C7-7636-4ED9-A76D-EDBB282214F0}" dt="2023-12-05T06:07:15.640" v="30"/>
          <ac:inkMkLst>
            <pc:docMk/>
            <pc:sldMk cId="1913124765" sldId="286"/>
            <ac:inkMk id="8" creationId="{34A61AD7-F474-BF47-6944-5459CB87A50B}"/>
          </ac:inkMkLst>
        </pc:inkChg>
        <pc:inkChg chg="add mod">
          <ac:chgData name="Duan Shihong" userId="0e40ecc899efa77d" providerId="LiveId" clId="{55A800C7-7636-4ED9-A76D-EDBB282214F0}" dt="2023-12-05T06:07:15.640" v="30"/>
          <ac:inkMkLst>
            <pc:docMk/>
            <pc:sldMk cId="1913124765" sldId="286"/>
            <ac:inkMk id="9" creationId="{F5F2976A-0B98-48AB-4B75-9668236A0463}"/>
          </ac:inkMkLst>
        </pc:inkChg>
        <pc:inkChg chg="add mod">
          <ac:chgData name="Duan Shihong" userId="0e40ecc899efa77d" providerId="LiveId" clId="{55A800C7-7636-4ED9-A76D-EDBB282214F0}" dt="2023-12-05T06:07:15.640" v="30"/>
          <ac:inkMkLst>
            <pc:docMk/>
            <pc:sldMk cId="1913124765" sldId="286"/>
            <ac:inkMk id="10" creationId="{76F3BD1A-2E00-E123-0548-76363072E67A}"/>
          </ac:inkMkLst>
        </pc:inkChg>
        <pc:inkChg chg="add mod">
          <ac:chgData name="Duan Shihong" userId="0e40ecc899efa77d" providerId="LiveId" clId="{55A800C7-7636-4ED9-A76D-EDBB282214F0}" dt="2023-12-05T06:07:15.640" v="30"/>
          <ac:inkMkLst>
            <pc:docMk/>
            <pc:sldMk cId="1913124765" sldId="286"/>
            <ac:inkMk id="11" creationId="{166DBECD-05CC-4368-7C2A-B8B1C8E65C00}"/>
          </ac:inkMkLst>
        </pc:inkChg>
        <pc:inkChg chg="add mod">
          <ac:chgData name="Duan Shihong" userId="0e40ecc899efa77d" providerId="LiveId" clId="{55A800C7-7636-4ED9-A76D-EDBB282214F0}" dt="2023-12-05T06:07:15.640" v="30"/>
          <ac:inkMkLst>
            <pc:docMk/>
            <pc:sldMk cId="1913124765" sldId="286"/>
            <ac:inkMk id="12" creationId="{E461505D-30C5-E6E5-91C6-B61762C948BB}"/>
          </ac:inkMkLst>
        </pc:inkChg>
      </pc:sldChg>
      <pc:sldChg chg="addSp delSp modSp mod">
        <pc:chgData name="Duan Shihong" userId="0e40ecc899efa77d" providerId="LiveId" clId="{55A800C7-7636-4ED9-A76D-EDBB282214F0}" dt="2023-12-05T05:58:22.873" v="18"/>
        <pc:sldMkLst>
          <pc:docMk/>
          <pc:sldMk cId="563980060" sldId="316"/>
        </pc:sldMkLst>
        <pc:grpChg chg="del mod">
          <ac:chgData name="Duan Shihong" userId="0e40ecc899efa77d" providerId="LiveId" clId="{55A800C7-7636-4ED9-A76D-EDBB282214F0}" dt="2023-12-05T05:58:14.943" v="7"/>
          <ac:grpSpMkLst>
            <pc:docMk/>
            <pc:sldMk cId="563980060" sldId="316"/>
            <ac:grpSpMk id="9" creationId="{988A4F84-EFED-5DF5-7391-02B25BED1170}"/>
          </ac:grpSpMkLst>
        </pc:grpChg>
        <pc:grpChg chg="del mod">
          <ac:chgData name="Duan Shihong" userId="0e40ecc899efa77d" providerId="LiveId" clId="{55A800C7-7636-4ED9-A76D-EDBB282214F0}" dt="2023-12-05T05:58:22.873" v="18"/>
          <ac:grpSpMkLst>
            <pc:docMk/>
            <pc:sldMk cId="563980060" sldId="316"/>
            <ac:grpSpMk id="13" creationId="{157EDFD6-8F36-B247-2A6B-F51E1A5134F9}"/>
          </ac:grpSpMkLst>
        </pc:grpChg>
        <pc:grpChg chg="mod">
          <ac:chgData name="Duan Shihong" userId="0e40ecc899efa77d" providerId="LiveId" clId="{55A800C7-7636-4ED9-A76D-EDBB282214F0}" dt="2023-12-05T05:58:22.873" v="18"/>
          <ac:grpSpMkLst>
            <pc:docMk/>
            <pc:sldMk cId="563980060" sldId="316"/>
            <ac:grpSpMk id="19" creationId="{3B1352A8-09EB-77F0-C205-C49AFBBF3AE4}"/>
          </ac:grpSpMkLst>
        </pc:grpChg>
        <pc:inkChg chg="add del">
          <ac:chgData name="Duan Shihong" userId="0e40ecc899efa77d" providerId="LiveId" clId="{55A800C7-7636-4ED9-A76D-EDBB282214F0}" dt="2023-12-05T05:58:06.992" v="1"/>
          <ac:inkMkLst>
            <pc:docMk/>
            <pc:sldMk cId="563980060" sldId="316"/>
            <ac:inkMk id="3" creationId="{7B6BCCD4-0640-8F94-13F1-0302E3D81729}"/>
          </ac:inkMkLst>
        </pc:inkChg>
        <pc:inkChg chg="add del mod">
          <ac:chgData name="Duan Shihong" userId="0e40ecc899efa77d" providerId="LiveId" clId="{55A800C7-7636-4ED9-A76D-EDBB282214F0}" dt="2023-12-05T05:58:14.047" v="6"/>
          <ac:inkMkLst>
            <pc:docMk/>
            <pc:sldMk cId="563980060" sldId="316"/>
            <ac:inkMk id="6" creationId="{7F5B9D20-F68D-837F-05C8-0D14C1957BA7}"/>
          </ac:inkMkLst>
        </pc:inkChg>
        <pc:inkChg chg="add del mod">
          <ac:chgData name="Duan Shihong" userId="0e40ecc899efa77d" providerId="LiveId" clId="{55A800C7-7636-4ED9-A76D-EDBB282214F0}" dt="2023-12-05T05:58:14.943" v="7"/>
          <ac:inkMkLst>
            <pc:docMk/>
            <pc:sldMk cId="563980060" sldId="316"/>
            <ac:inkMk id="7" creationId="{267094C1-2E61-1F5E-D578-827B32F0032D}"/>
          </ac:inkMkLst>
        </pc:inkChg>
        <pc:inkChg chg="add del mod">
          <ac:chgData name="Duan Shihong" userId="0e40ecc899efa77d" providerId="LiveId" clId="{55A800C7-7636-4ED9-A76D-EDBB282214F0}" dt="2023-12-05T05:58:15.276" v="8"/>
          <ac:inkMkLst>
            <pc:docMk/>
            <pc:sldMk cId="563980060" sldId="316"/>
            <ac:inkMk id="8" creationId="{447AAD1E-6E44-E5B9-F323-2841E800031A}"/>
          </ac:inkMkLst>
        </pc:inkChg>
        <pc:inkChg chg="add mod">
          <ac:chgData name="Duan Shihong" userId="0e40ecc899efa77d" providerId="LiveId" clId="{55A800C7-7636-4ED9-A76D-EDBB282214F0}" dt="2023-12-05T05:58:22.873" v="18"/>
          <ac:inkMkLst>
            <pc:docMk/>
            <pc:sldMk cId="563980060" sldId="316"/>
            <ac:inkMk id="10" creationId="{7398E5B7-4EB0-2F17-EE09-C3EF29CCB6BA}"/>
          </ac:inkMkLst>
        </pc:inkChg>
        <pc:inkChg chg="add mod">
          <ac:chgData name="Duan Shihong" userId="0e40ecc899efa77d" providerId="LiveId" clId="{55A800C7-7636-4ED9-A76D-EDBB282214F0}" dt="2023-12-05T05:58:22.873" v="18"/>
          <ac:inkMkLst>
            <pc:docMk/>
            <pc:sldMk cId="563980060" sldId="316"/>
            <ac:inkMk id="11" creationId="{F3DC9790-B9FE-84E8-688C-E954A1B8FA1F}"/>
          </ac:inkMkLst>
        </pc:inkChg>
        <pc:inkChg chg="add mod">
          <ac:chgData name="Duan Shihong" userId="0e40ecc899efa77d" providerId="LiveId" clId="{55A800C7-7636-4ED9-A76D-EDBB282214F0}" dt="2023-12-05T05:58:22.873" v="18"/>
          <ac:inkMkLst>
            <pc:docMk/>
            <pc:sldMk cId="563980060" sldId="316"/>
            <ac:inkMk id="12" creationId="{8508A237-5F8E-13B3-12B1-C4CB75F103CC}"/>
          </ac:inkMkLst>
        </pc:inkChg>
        <pc:inkChg chg="add mod">
          <ac:chgData name="Duan Shihong" userId="0e40ecc899efa77d" providerId="LiveId" clId="{55A800C7-7636-4ED9-A76D-EDBB282214F0}" dt="2023-12-05T05:58:22.873" v="18"/>
          <ac:inkMkLst>
            <pc:docMk/>
            <pc:sldMk cId="563980060" sldId="316"/>
            <ac:inkMk id="14" creationId="{502D6139-B873-5750-0190-44E61049B1F0}"/>
          </ac:inkMkLst>
        </pc:inkChg>
        <pc:inkChg chg="add mod">
          <ac:chgData name="Duan Shihong" userId="0e40ecc899efa77d" providerId="LiveId" clId="{55A800C7-7636-4ED9-A76D-EDBB282214F0}" dt="2023-12-05T05:58:22.873" v="18"/>
          <ac:inkMkLst>
            <pc:docMk/>
            <pc:sldMk cId="563980060" sldId="316"/>
            <ac:inkMk id="15" creationId="{2CCB93AE-9B85-F29C-8449-A6AFFA355EC9}"/>
          </ac:inkMkLst>
        </pc:inkChg>
        <pc:inkChg chg="add mod">
          <ac:chgData name="Duan Shihong" userId="0e40ecc899efa77d" providerId="LiveId" clId="{55A800C7-7636-4ED9-A76D-EDBB282214F0}" dt="2023-12-05T05:58:22.873" v="18"/>
          <ac:inkMkLst>
            <pc:docMk/>
            <pc:sldMk cId="563980060" sldId="316"/>
            <ac:inkMk id="16" creationId="{775C41BF-B605-AD13-7443-3E17771E0617}"/>
          </ac:inkMkLst>
        </pc:inkChg>
        <pc:inkChg chg="add mod">
          <ac:chgData name="Duan Shihong" userId="0e40ecc899efa77d" providerId="LiveId" clId="{55A800C7-7636-4ED9-A76D-EDBB282214F0}" dt="2023-12-05T05:58:22.873" v="18"/>
          <ac:inkMkLst>
            <pc:docMk/>
            <pc:sldMk cId="563980060" sldId="316"/>
            <ac:inkMk id="17" creationId="{97365CE2-17A0-55F2-C56F-988D6CCC0C78}"/>
          </ac:inkMkLst>
        </pc:inkChg>
        <pc:inkChg chg="add mod">
          <ac:chgData name="Duan Shihong" userId="0e40ecc899efa77d" providerId="LiveId" clId="{55A800C7-7636-4ED9-A76D-EDBB282214F0}" dt="2023-12-05T05:58:22.873" v="18"/>
          <ac:inkMkLst>
            <pc:docMk/>
            <pc:sldMk cId="563980060" sldId="316"/>
            <ac:inkMk id="18" creationId="{89DC2FFF-C6FD-CE51-CEBB-BEBDB782BBBC}"/>
          </ac:inkMkLst>
        </pc:inkChg>
      </pc:sldChg>
    </pc:docChg>
  </pc:docChgLst>
  <pc:docChgLst>
    <pc:chgData name="Shihong Duan" userId="0e40ecc899efa77d" providerId="LiveId" clId="{55A800C7-7636-4ED9-A76D-EDBB282214F0}"/>
    <pc:docChg chg="addSld modSld">
      <pc:chgData name="Shihong Duan" userId="0e40ecc899efa77d" providerId="LiveId" clId="{55A800C7-7636-4ED9-A76D-EDBB282214F0}" dt="2023-11-21T05:53:51.542" v="79" actId="20577"/>
      <pc:docMkLst>
        <pc:docMk/>
      </pc:docMkLst>
      <pc:sldChg chg="modSp mod">
        <pc:chgData name="Shihong Duan" userId="0e40ecc899efa77d" providerId="LiveId" clId="{55A800C7-7636-4ED9-A76D-EDBB282214F0}" dt="2023-11-21T04:40:29.387" v="1" actId="1076"/>
        <pc:sldMkLst>
          <pc:docMk/>
          <pc:sldMk cId="2324502754" sldId="268"/>
        </pc:sldMkLst>
        <pc:picChg chg="mod">
          <ac:chgData name="Shihong Duan" userId="0e40ecc899efa77d" providerId="LiveId" clId="{55A800C7-7636-4ED9-A76D-EDBB282214F0}" dt="2023-11-21T04:40:27.622" v="0" actId="1076"/>
          <ac:picMkLst>
            <pc:docMk/>
            <pc:sldMk cId="2324502754" sldId="268"/>
            <ac:picMk id="5" creationId="{45119B83-F9A8-8851-CB2C-4FDE405241CE}"/>
          </ac:picMkLst>
        </pc:picChg>
        <pc:picChg chg="mod">
          <ac:chgData name="Shihong Duan" userId="0e40ecc899efa77d" providerId="LiveId" clId="{55A800C7-7636-4ED9-A76D-EDBB282214F0}" dt="2023-11-21T04:40:29.387" v="1" actId="1076"/>
          <ac:picMkLst>
            <pc:docMk/>
            <pc:sldMk cId="2324502754" sldId="268"/>
            <ac:picMk id="6" creationId="{3181B50C-B36F-18CA-F303-6D7C1C9BE512}"/>
          </ac:picMkLst>
        </pc:picChg>
      </pc:sldChg>
      <pc:sldChg chg="modSp mod">
        <pc:chgData name="Shihong Duan" userId="0e40ecc899efa77d" providerId="LiveId" clId="{55A800C7-7636-4ED9-A76D-EDBB282214F0}" dt="2023-11-21T05:00:58.549" v="72" actId="14100"/>
        <pc:sldMkLst>
          <pc:docMk/>
          <pc:sldMk cId="3280769879" sldId="273"/>
        </pc:sldMkLst>
        <pc:spChg chg="mod">
          <ac:chgData name="Shihong Duan" userId="0e40ecc899efa77d" providerId="LiveId" clId="{55A800C7-7636-4ED9-A76D-EDBB282214F0}" dt="2023-11-21T05:00:58.549" v="72" actId="14100"/>
          <ac:spMkLst>
            <pc:docMk/>
            <pc:sldMk cId="3280769879" sldId="273"/>
            <ac:spMk id="7" creationId="{310A754E-770A-9863-C4ED-C3606BF7E2C0}"/>
          </ac:spMkLst>
        </pc:spChg>
      </pc:sldChg>
      <pc:sldChg chg="modSp mod">
        <pc:chgData name="Shihong Duan" userId="0e40ecc899efa77d" providerId="LiveId" clId="{55A800C7-7636-4ED9-A76D-EDBB282214F0}" dt="2023-11-21T05:33:38.395" v="77" actId="732"/>
        <pc:sldMkLst>
          <pc:docMk/>
          <pc:sldMk cId="3867364336" sldId="283"/>
        </pc:sldMkLst>
        <pc:picChg chg="mod modCrop">
          <ac:chgData name="Shihong Duan" userId="0e40ecc899efa77d" providerId="LiveId" clId="{55A800C7-7636-4ED9-A76D-EDBB282214F0}" dt="2023-11-21T05:33:38.395" v="77" actId="732"/>
          <ac:picMkLst>
            <pc:docMk/>
            <pc:sldMk cId="3867364336" sldId="283"/>
            <ac:picMk id="3" creationId="{C345FEBC-886F-8B6F-0604-DFC92EE518C1}"/>
          </ac:picMkLst>
        </pc:picChg>
      </pc:sldChg>
      <pc:sldChg chg="modSp mod">
        <pc:chgData name="Shihong Duan" userId="0e40ecc899efa77d" providerId="LiveId" clId="{55A800C7-7636-4ED9-A76D-EDBB282214F0}" dt="2023-11-21T05:53:51.542" v="79" actId="20577"/>
        <pc:sldMkLst>
          <pc:docMk/>
          <pc:sldMk cId="130158527" sldId="292"/>
        </pc:sldMkLst>
        <pc:spChg chg="mod">
          <ac:chgData name="Shihong Duan" userId="0e40ecc899efa77d" providerId="LiveId" clId="{55A800C7-7636-4ED9-A76D-EDBB282214F0}" dt="2023-11-21T05:53:51.542" v="79" actId="20577"/>
          <ac:spMkLst>
            <pc:docMk/>
            <pc:sldMk cId="130158527" sldId="292"/>
            <ac:spMk id="3" creationId="{9704E361-EBD4-90E0-A98A-745A009952EE}"/>
          </ac:spMkLst>
        </pc:spChg>
      </pc:sldChg>
      <pc:sldChg chg="addSp modSp add mod">
        <pc:chgData name="Shihong Duan" userId="0e40ecc899efa77d" providerId="LiveId" clId="{55A800C7-7636-4ED9-A76D-EDBB282214F0}" dt="2023-11-21T05:27:44.724" v="76" actId="14100"/>
        <pc:sldMkLst>
          <pc:docMk/>
          <pc:sldMk cId="563980060" sldId="316"/>
        </pc:sldMkLst>
        <pc:picChg chg="add mod">
          <ac:chgData name="Shihong Duan" userId="0e40ecc899efa77d" providerId="LiveId" clId="{55A800C7-7636-4ED9-A76D-EDBB282214F0}" dt="2023-11-21T05:27:44.724" v="76" actId="14100"/>
          <ac:picMkLst>
            <pc:docMk/>
            <pc:sldMk cId="563980060" sldId="316"/>
            <ac:picMk id="2" creationId="{90E2AF7B-BF52-DEDD-7485-FEDE516F12C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5:58:1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3680,'0'-6'381,"1"-9"495,0 7 2680,0 0 0,0-1-1,4-11 1,2 4-947,-7 15-2554,1 1 0,-1-1 0,1 1 1,-1 0-1,0-1 0,1 1 0,-1 0 0,1-1 1,-1 1-1,1 0 0,-1 0 0,1-1 1,-1 1-1,1 0 0,-1 0 0,1 0 0,0 0 1,-1 0-1,1 0 0,-1 0 0,1 0 1,-1 0-1,1 0 0,-1 0 0,1 0 0,0 0 1,-1 0-1,1 0 0,-1 0 0,1 1 0,-1-1 1,1 0-1,-1 0 0,1 1 0,-1-1 1,1 1-1,1 0-49,0 0 0,-1 0 0,1 0 0,-1 1 0,1-1 0,-1 0 1,3 4-1,-1 1 80,-1 1 0,0 0 0,0 0 1,0 0-1,0 7 0,2 4 50,-1 1-37,-1 1-1,0 27 1,2 12-131,20 179-1451,-18-203 1195,-6-35 288,0 0 0,0 0 0,0 0 0,0 1 0,0-1 0,0 0 0,0 0 0,0 0 0,0 1 0,0-1 0,0 0 0,0 0 0,0 0-1,0 1 1,1-1 0,-1 0 0,0 0 0,0 0 0,0 1 0,0-1 0,0 0 0,0 0 0,1 0 0,-1 0 0,0 0 0,0 1 0,0-1 0,0 0 0,1 0 0,-1 0-1,0 0 1,0 0 0,0 0 0,1 0 0,-1 0 0,0 0 0,0 0 0,0 0 0,1 0 0,-1 0 0,0 0 0,0 0 0,0 0 0,1 0 0,-1 0 0,3-2 13,4-8 26,-1 1 0,-1-1 0,1 0 0,-1 0 0,-1-1 0,0 0 0,-1 1 0,3-15 0,14-35 26,85-189-457,-102 239 530,0 1 0,0 0 0,-1-1 0,-1 1-1,1-1 1,-1-19 0,-2 27-84,-1-2-58,1 3-71,9 18-10611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6:07:1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54 0,'-30'25'16503,"30"-25"-16255,9-1 336,-1-1 0,0 1 0,0-1-1,1-1 1,-1 0 0,-1 0 0,1 0-1,0-1 1,10-8 0,-6 5-289,1 1 1,17-7-1,-17 8-317,1 2-1,0-1 1,23-1-1,-2 3-3584,-75 11-4027,25 0 4968,13-7 2510,-5 4 542,1 0-1,0 1 0,0 0 0,1 0 0,0 1 0,0-1 0,1 1 0,-7 15 0,9-17-77,-59 132 6642,60-137-6905,0 1 74,-1 1-1,1 0 1,0 0 0,0 0 0,0 0-1,0 0 1,0 0 0,0 5-1,8-14 50,23-29-89,43-69 0,-28 35-258,-37 60 212,-5 7 288,-4 7 921,-4 9-1066,0 0-1,1 0 1,0 1-1,1-1 1,1 1-1,0 0 1,1 0-1,1 25 1,1-36-144,-1 0 0,1 0-1,1-1 1,-1 1 0,0 0 0,1 0 0,0-1 0,0 1 0,0-1-1,0 1 1,1-1 0,-1 0 0,1 0 0,0 0 0,0 0-1,3 2 1,-5-4-45,1-1 0,-1 1 0,0 0 0,0-1 0,0 0 0,0 1-1,0-1 1,1 0 0,-1 0 0,0 1 0,0-1 0,0 0 0,1 0 0,-1 0 0,0-1-1,0 1 1,0 0 0,1 0 0,-1-1 0,0 1 0,0 0 0,0-1 0,0 1 0,0-1-1,1 0 1,-1 1 0,0-1 0,1-1 0,3-3-330,0 0 0,-1 0 0,1 0 0,3-7 0,1 1-668,1 1-6834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6:07:1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81 11976,'0'-6'576,"4"-13"144,2-15-617,-6 32 291,0 0 0,0 0 0,0 0 0,-1 0 1,1 0-1,0 0 0,-1 1 0,-2-5 1996,3 6-2236,0 0 0,-1 0-1,1 0 1,0 0-1,0 0 1,0 0-1,-1 0 1,1 0-1,0 0 1,0 0 0,0 0-1,-1 0 1,1 0-1,0 0 1,0 0-1,0 0 1,-1 0-1,-7 4 539,5-2-522,0 1 0,1 0-1,-1 0 1,0 0 0,1 1 0,0-1 0,0 0 0,-3 7-1,-5 8 368,1-1-364,1-1-1,1 1 0,0 1 1,2-1-1,-5 22 1,8-31-186,-5 24 23,3 0 0,0 0 0,2 1 0,5 62 0,-2-85-64,0 1 0,1-1-1,1 0 1,4 15 0,-5-19 5,1 0-1,0 0 1,-1 0 0,2-1 0,-1 1 0,1-1 0,-1 0 0,8 8 0,3-6-1874,3-2-6320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6:07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25 5984,'1'-1'23,"-1"1"-1,0-1 1,1 1 0,-1-1 0,0 0 0,0 1 0,1-1-1,-1 1 1,0-1 0,0 0 0,0 1 0,0-1-1,0 0 1,0 1 0,0-1 0,0 1 0,0-1 0,0 0-1,0 1 1,0-1 0,0 0 0,0 1 0,-1-1-1,1 1 1,0-1 0,-1 0 0,0 0 199,0 0 1,0 1-1,0-1 0,0 0 1,0 1-1,0-1 0,0 1 1,-1 0-1,1-1 1,0 1-1,0 0 0,0 0 1,-2-1-1,-4 1 881,1 0 0,-1 0 0,1 0 1,-1 1-1,1-1 0,-1 2 0,1-1 0,0 1 0,0 0 0,-10 4 0,8-2-743,0 1 0,0 0 0,0 0 0,1 1-1,-1 0 1,-9 11 0,3-2-457,1 2 0,1 0 0,1 1 0,0 0-1,-14 33 1,23-47 96,0 0 0,1 0 0,-1 0-1,1 0 1,0 0 0,0 0 0,0 1-1,1-1 1,-1 0 0,1 1 0,0-1-1,0 0 1,2 9 0,-1-12-7,-1 0 1,0-1 0,1 1-1,-1 0 1,0 0-1,1-1 1,-1 1-1,1-1 1,0 1-1,-1-1 1,1 1-1,-1 0 1,1-1-1,0 0 1,-1 1-1,1-1 1,0 1-1,0-1 1,-1 0-1,1 0 1,0 1 0,0-1-1,1 0 1,22 1-62,-6 0 62,-9 0-5,1 0 0,-1-1-1,1 0 1,-1 0-1,10-2 1,-11 1 25,7 0-2,1 2-1,0-1 1,-1 2 0,17 3-1,-28-4-21,-1-1 0,0 2 0,0-1 0,1 0 0,-1 1 0,0-1 0,0 1 1,-1 0-1,1 0 0,0 0 0,3 4 0,-5-5 4,0 0 1,0 0 0,0 0 0,0 0 0,0 0 0,-1 0-1,1 0 1,0 0 0,-1 0 0,1 1 0,-1-1-1,1 0 1,-1 0 0,0 1 0,1-1 0,-1 0 0,0 1-1,0-1 1,0 0 0,0 1 0,0-1 0,0 0 0,-1 1-1,1-1 1,0 0 0,-1 1 0,1-1 0,-1 0-1,1 0 1,-1 0 0,-1 3 0,-2 2 36,-1 0 1,0 0-1,-1-1 0,1 1 1,-1-1-1,-11 7 1,-42 21 108,39-23-523,-23 16 0,33-19-29,4 2-69</inkml:trace>
  <inkml:trace contextRef="#ctx0" brushRef="#br0" timeOffset="1">410 374 9216,'0'0'421,"9"10"150,-8-7-103,0-1 1,1 0-1,-1 0 0,0 0 1,-1 1-1,1-1 1,0 0-1,-1 1 1,1-1-1,0 4 1,0 25 5677,-2-17-5830,-1-1-1,0 1 0,0 0 0,-2-1 0,0 0 0,0 1 0,-8 13 1,6-15-594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6:07:1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136 136 0,'1'0'135,"0"0"-1,1 0 1,-1-1-1,0 1 1,0 0-1,1 0 1,-1-1 0,0 1-1,0-1 1,0 1-1,0-1 1,1 0 0,-1 1-1,0-1 1,0 0-1,0 0 1,0 0-1,-1 0 1,1 0 0,1-1-1,1-3 1866,0 1 0,-1-1-1,4-10 1,3-5 5078,-8 18-6707,0 0-1,0 0 1,-1 0-1,1 1 1,0-1-1,-1 0 0,1 0 1,-1 0-1,0 0 1,0 0-1,0 0 0,0-2 1,0 1-251,0 1 0,-1 0 0,1-1 0,-1 1 0,0 0-1,1 0 1,-1 0 0,0-1 0,-3-2 0,3 3-130,0 1 0,0-1 0,0 1 0,0-1 0,-1 1 0,1 0 0,-1-1 0,1 1 0,-1 0 0,1 0 0,-1 0 0,0 0 0,1 1 0,-1-1 0,0 0 0,0 1 0,0-1 0,1 1 0,-1 0 0,0-1 0,0 1 0,0 0 0,0 0 0,0 0 0,0 0 0,0 1 0,-2 0 0,-2 1 56,1 0 0,-1 1 1,1 0-1,0 0 0,0 0 0,0 1 1,1 0-1,-1 0 0,1 0 0,0 0 1,0 1-1,0-1 0,1 1 0,0 0 1,-3 6-1,-5 9 14,0 1 0,-10 32 0,18-42-54,0 0 0,0 0 0,-2 18 0,4-23-54,1-1 0,0 1 0,0-1-1,1 1 1,-1-1 0,1 1 0,0-1 0,1 1 0,1 5 0,-2-10 35,-1 0 0,1 0 0,-1 0-1,1 0 1,0 0 0,-1 0 0,1 0 0,0 0 0,-1 0 0,1-1 0,0 1 0,0 0 0,0 0 0,0-1 0,0 1 0,0-1 0,0 1 0,0-1 0,0 1 0,1-1 0,0 1-32,0-1-1,1 0 1,-1 0 0,0 0 0,0 0-1,1 0 1,-1 0 0,0-1 0,4 0-1,0-1-107,0 0-1,0-1 1,0 0-1,-1 0 0,1 0 1,5-5-1,-3 3 250,-2-1 0,1 0 1,-1 0-1,1-1 0,-2 0 0,1 0 0,-1 0 0,0-1 0,-1 0 0,0 1 0,0-2 0,0 1 0,-1 0 1,4-18-1,-7 20 31,0-5 35,1 10 398,2 5 617,2 7-1178,0 1 0,1-2 0,1 1 0,15 19 0,-17-24-54,0-1 0,1 1 1,-1-1-1,1-1 1,1 1-1,-1-1 0,1 0 1,-1 0-1,11 4 0,-14-7-7,-1-1 1,1 1-1,0-1 0,-1 1 0,1-1 0,0 0 0,-1 0 0,1 0 0,0 0 1,0 0-1,-1-1 0,4 0 0,6-1-192,-11 2 196,1-1 1,0 1 0,-1-1 0,1 0 0,-1 0 0,1 1-1,-1-1 1,1 0 0,-1 0 0,3-3 0,8-4-840,-3 4 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6:07:1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0,'2'0'823,"0"1"0,0-1-1,0 1 1,0-1 0,0 1 0,0 0 0,0-1 0,0 1-1,0 0 1,-1 0 0,1 1 0,0-1 0,0 0-1,-1 1 1,1-1 0,1 3 0,3 3 1498,0 0 0,7 12 0,16 23 651,-19-29-2710,0 0-1,-1 1 1,-1 1-1,0 0 1,11 29 0,-17-38-240,-1 1 1,0-1 0,0 1 0,-1 0-1,0 0 1,0-1 0,0 1 0,-1 0 0,0 0-1,-1-1 1,1 1 0,-1-1 0,0 1-1,-1-1 1,0 0 0,-5 10 0,0-3-430,-1-2 1,0 1-1,0-1 1,-1-1-1,0 0 1,-22 17-1,7-10-7891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5:58:1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2304,'-14'-1'25068,"12"8"-28961,1-3 3911,0 1 0,0 0-1,1-1 1,-1 1 0,1 0-1,0-1 1,1 1 0,-1 0-1,1-1 1,0 1 0,2 4-1,3 27-87,-5-7 66,-2-1 1,-1 0 0,-5 30-1,6-50-72,1-7-312,5-8-2018,0-3-5099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5:58:1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0,'0'1'15958,"-4"9"-12923,-18 14 212,7-9-2408,-38 36-407,36-35-435,13-13-38,1 0 0,-1 0 0,1 0 0,0 1 0,-3 4 0,4-6 7,0 0-1,0 0 1,0 0-1,0 0 1,0 0-1,0 0 1,-1-1 0,1 1-1,-1-1 1,1 0-1,-1 1 1,0-1 0,1 0-1,-1-1 1,-5 2-1,27 14-477,-11-13 611,0-1 0,0 1 0,0-1 0,0-1-1,0 1 1,0-1 0,0-1 0,10 0 0,-14 1-77,1 0 1,0 0 0,-1 1-1,1-1 1,0 1 0,-1 0-1,0 0 1,1 0 0,-1 1-1,0 0 1,0 0 0,5 4-1,-3 0-431,-1-1 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5:58:1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37 456,'-2'-5'221,"-8"-15"-534,2 9 3989,7 10-3421,1 1-1,0 0 1,-1 0 0,1 0-1,-7 2 6113,6-1-6112,-8 9 1915,8-8-1137,-9 8 1350,-1 2-842,0 0-1,-9 15 0,10-9-1393,0 0 0,2 0 1,0 1-1,1 0 0,1 0 0,0 0 1,2 1-1,-4 37 0,5-25-256,2 0-1,2 0 0,0 0 1,12 59-1,-10-76-264,1-1 0,9 21 0,-6-20-472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5:58:2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60 0,'-7'-14'990,"7"13"-535,-1-1-1,1 1 0,-1 0 1,0-1-1,1 1 0,-1 0 0,0-1 1,0 1-1,0 0 0,-2-2 1,-17-21 11511,10 18-8714,3 10-2764,1 1-392,0 0 1,0-1-1,1 2 0,-6 5 0,-9 10 56,16-17-112,0 0-1,1 0 1,-1 1-1,1 0 0,0-1 1,0 1-1,1 0 1,0 0-1,-1 1 1,2-1-1,-3 9 0,-11 27 264,13-37-278,-10 25 238,11-27-257,1-1 0,-1 0 0,1 0 0,0 1 0,-1-1 0,1 0 0,0 1 0,0-1 0,0 1 0,0-1 0,0 0 0,0 1 0,1-1 0,-1 0 0,0 1 0,1-1 0,-1 0 0,0 0 0,2 3 0,-1-4-6,-1 1 0,0-1 0,1 0 0,-1 1 0,0-1 0,1 0 0,-1 0 0,1 1 0,-1-1 0,1 0 0,-1 0 0,0 0 0,1 1 0,-1-1 0,1 0 0,-1 0 0,1 0 0,-1 0 0,1 0 0,-1 0 0,1 0 0,-1 0 0,1 0 0,-1 0 0,1 0 0,0-1 0,1 1 0,13-1-409,-1 0-1,18-5 1,6 0-304,-34 5 712,-1 1-1,1 1 1,-1-1 0,1 0-1,0 1 1,-1 0 0,1 0-1,-1 0 1,1 0 0,-1 0-1,0 1 1,0-1 0,1 1-1,4 4 1,-7-3 15,-1 0 0,1 0 1,-1 0-1,0 0 0,0 0 0,0 0 1,-1 0-1,0 3 0,-1 3 57,0-1 0,0 1 0,-1-1-1,-1 0 1,1 0 0,-1 0 0,-1 0 0,1-1 0,-1 0 0,0 0 0,-1 0-1,-11 11 1,-4 2-60,16-14-51,0 0-1,-1-1 1,0 0-1,0 0 1,-1 0-1,1-1 1,-11 5-1,16-8-379,-5 2 1035,-7-11-6553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5:58:2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 1376,'-5'-6'20457,"0"46"-19373,-9 46-438,11-68-639,1 0 0,1 0 0,0 29-1,2-24-309,-1-22-1,6-2-1549,0-4 490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5:58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96 427 0,'10'-4'20605,"-13"3"-20027,-5 6 466,2-1-933,0-1-200,0 0 0,0 0 0,0 1 0,0 0 0,0 0 0,1 0 0,0 1 0,0 0 1,0 0-1,1 0 0,0 0 0,-1 1 0,2 0 0,-1 0 0,1 0 0,-5 12 0,7-16 9,1-1 62,0-1-1,0 1 1,0 0-1,-1 0 1,1 0-1,0 0 1,0-1 0,0 1-1,0 0 1,0 0-1,1 0 1,-1-1 0,0 1-1,0 0 1,0 0-1,1 0 1,-1-1-1,0 1 1,1 0 0,-1-1-1,2 2 1,-2-1 39,1 0 1,0 0-1,0 0 0,0 0 1,-1 0-1,1 0 1,0 0-1,0-1 1,1 1-1,-1 0 0,0-1 1,0 1-1,0-1 1,0 1-1,0-1 1,1 1-1,-1-1 0,2 0 1,25 1 461,-25-1-503,0 0-1,1 0 1,-1 0-1,0 0 0,0 0 1,5 2-1,-7-2-427</inkml:trace>
  <inkml:trace contextRef="#ctx0" brushRef="#br0" timeOffset="1">143 57 0,'2'-8'493,"-1"1"0,1 0 0,1 0 0,9-21 16975,-17 41-14072,-3 20-2934,5-12-679,0-5-1037,0 24 0,5-32-6159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5:58:2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0,'8'8'3783,"-1"0"0,0 0 0,0 1 0,5 9 0,-7-9-2488,0 1-1,4 11 1,-7-14-1196,1 0 0,-1 0 0,0 0 0,-1 0-1,1 0 1,-1 0 0,0 8 0,0 13 75,-1-18-112,1 1 0,-3 18 0,-1-10-74,0 0 0,-1-1-1,-1 1 1,-1-1 0,-1-1 0,-9 20 0,11-27-25,-3 6-139,-1-1 0,0 0 0,-1 0 0,0-1-1,-17 17 1,25-29 142,-10 10-419,-19 14 0,-13 5-1404,0 0-5381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6:07:1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159 271 5984,'0'0'10458,"1"-2"-9295,41-59 1111,-39 57-2155,0-1-1,-1 1 0,0 0 1,1-1-1,-1 1 0,-1-1 1,1 0-1,-1 0 0,1 0 1,-1-6-1,0 3 151,0 0 0,-1-1-1,0 1 1,0 0 0,-3-13 0,1 15-227,0 0 0,0 1 0,-1-1 0,1 1 0,-1 0 0,0 0 0,-1 0-1,1 0 1,-1 0 0,-6-5 0,5 6-28,0 0 0,-1 1 0,-11-6 0,15 8-7,-1 0 0,1 0 0,-1 0-1,1 1 1,-1-1 0,0 1 0,1-1-1,-1 1 1,0 0 0,1 0 0,-1 0 0,-3 1-1,1 0-2,0 1-1,0 0 1,1-1-1,-1 1 1,1 1-1,-1-1 1,1 1-1,0-1 1,0 1-1,0 1 1,0-1-1,-4 6 1,3-2 3,0-1 0,0 1 1,1 0-1,0 0 0,0 1 1,1-1-1,-3 9 0,1 1 4,1 1-1,1-1 0,0 1 0,1-1 1,1 1-1,2 27 0,0-31-7,0 7 32,6 27 0,-6-41-29,1-1 0,0 1 0,0-1 0,0 0 1,1 0-1,0 0 0,0 0 0,7 8 0,-9-13-9,-1 0 0,1 0 0,0 1 0,0-1-1,0 0 1,0 0 0,1-1 0,-1 1 0,0 0 0,0 0 0,0 0-1,1-1 1,-1 1 0,0-1 0,1 1 0,-1-1 0,1 1-1,-1-1 1,0 0 0,1 0 0,1 0 0,-1 0-9,0 0 1,0-1 0,0 0-1,0 1 1,0-1 0,0 0-1,0 0 1,0 0-1,0 0 1,0 0 0,-1-1-1,1 1 1,1-2 0,5-6-47,0 0 0,0-1 0,-1 0 0,6-12 0,-9 15 46,7-10-12,7-13-60,24-31 0,-15 21 1742,-30 45-1173,-11 21-167,7-7-296,4-12-39,0 1 0,0 1-1,-2 8 1,-54 342-644,55-335 558,2 1-1,0 0 1,2-1 0,0 1-1,7 40 1,-6-62 70,0-1 1,-1 1 0,1 0-1,0-1 1,1 1-1,-1-1 1,0 1-1,1-1 1,0 0-1,-1 1 1,1-1 0,2 2-1,-3-3 26,0 0 0,-1-1 0,1 1 0,0-1 0,0 1 0,0-1 0,0 1 1,0-1-1,0 1 0,0-1 0,0 0 0,0 1 0,0-1 0,0 0 0,0 0 0,0 0 0,0 0 0,0 0 0,0 0 0,0 0 0,0 0 0,0 0 0,0-1 0,0 1 0,0 0 0,0 0 1,-1-1-1,1 1 0,0-1 0,0 1 0,0-1 0,0 1 0,0-1 0,-1 0 0,2-1 0,4-3 15,0 0-1,-1-1 1,0 0 0,0 0 0,-1 0-1,1-1 1,-1 0 0,-1 0 0,1 0 0,2-9-1,3-8 10,-3 8 23,-1-1 0,0 1-1,2-18 1,0-6 96,-4 25-80,0 0 0,-1 0 0,-1-1 0,0 1 0,-1-1 0,-3-22 0,3 28-52,0 4-99,-4 10 30,2-1 86,0 1 0,1-1 0,-1 1-1,1 0 1,0-1 0,0 1 0,1 0-1,-1-1 1,1 1 0,-1 0 0,1 0-1,1 0 1,-1 0 0,0-1 0,3 8-1,-3-9-26,0 0-1,1 0 0,-1 0 1,1 0-1,0 0 0,0 0 1,0 0-1,0 0 0,0 0 1,0 0-1,0-1 0,1 1 1,-1-1-1,1 1 0,-1-1 1,1 1-1,-1-1 0,1 0 1,0 0-1,0 1 0,-1-1 1,1-1-1,0 1 0,0 0 1,0 0-1,0-1 0,0 1 1,0-1-1,4 1 0,-2-2-45,1 0-1,-1 0 1,1-1-1,-1 1 1,0-1-1,0 0 1,0 0-1,0 0 1,7-6-1,4-2-46,-2 2-1475,-2 2-6299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775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091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72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482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410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309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12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41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236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26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1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591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577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389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68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698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11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25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20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2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59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643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03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80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426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709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2577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2324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7678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902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168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386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D03EAC84-F5E4-0EFF-9E00-D5D95DE7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>
            <a:extLst>
              <a:ext uri="{FF2B5EF4-FFF2-40B4-BE49-F238E27FC236}">
                <a16:creationId xmlns:a16="http://schemas.microsoft.com/office/drawing/2014/main" id="{4BA829BC-953A-F84E-8B2D-26C87B8CEA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>
            <a:extLst>
              <a:ext uri="{FF2B5EF4-FFF2-40B4-BE49-F238E27FC236}">
                <a16:creationId xmlns:a16="http://schemas.microsoft.com/office/drawing/2014/main" id="{F2526D07-E182-84C8-F3C3-7EA46E8DDA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00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5167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3098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3811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6580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470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5540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5112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872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7573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691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846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335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2519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1312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2895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525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9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91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83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133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434b25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434b25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4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customXml" Target="../ink/ink5.xml"/><Relationship Id="rId18" Type="http://schemas.openxmlformats.org/officeDocument/2006/relationships/image" Target="../media/image280.png"/><Relationship Id="rId3" Type="http://schemas.openxmlformats.org/officeDocument/2006/relationships/image" Target="../media/image28.png"/><Relationship Id="rId7" Type="http://schemas.openxmlformats.org/officeDocument/2006/relationships/customXml" Target="../ink/ink2.xml"/><Relationship Id="rId12" Type="http://schemas.openxmlformats.org/officeDocument/2006/relationships/image" Target="../media/image250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70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40.png"/><Relationship Id="rId19" Type="http://schemas.openxmlformats.org/officeDocument/2006/relationships/customXml" Target="../ink/ink8.xml"/><Relationship Id="rId4" Type="http://schemas.openxmlformats.org/officeDocument/2006/relationships/image" Target="../media/image29.png"/><Relationship Id="rId9" Type="http://schemas.openxmlformats.org/officeDocument/2006/relationships/customXml" Target="../ink/ink3.xml"/><Relationship Id="rId14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36.png"/><Relationship Id="rId14" Type="http://schemas.openxmlformats.org/officeDocument/2006/relationships/customXml" Target="../ink/ink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3650" y="1210526"/>
            <a:ext cx="7125282" cy="839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时序差分与经典的</a:t>
            </a:r>
            <a:r>
              <a:rPr lang="en-US" altLang="zh-CN" dirty="0"/>
              <a:t>RL</a:t>
            </a:r>
            <a:r>
              <a:rPr lang="zh-CN" altLang="en-US" dirty="0"/>
              <a:t>算法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4189650" y="1979802"/>
            <a:ext cx="4149007" cy="1953172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●"/>
            </a:pP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方法：学习</a:t>
            </a:r>
            <a:r>
              <a:rPr lang="zh-CN" sz="1400" b="1" dirty="0">
                <a:latin typeface="Acme"/>
                <a:ea typeface="Acme"/>
                <a:cs typeface="Acme"/>
                <a:sym typeface="Acme"/>
              </a:rPr>
              <a:t>随机变量的期望值</a:t>
            </a: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 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○"/>
            </a:pP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采样数据，平均值估计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○"/>
            </a:pP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预测 —</a:t>
            </a:r>
            <a:r>
              <a:rPr lang="zh-CN" sz="1400" dirty="0">
                <a:solidFill>
                  <a:srgbClr val="FF0000"/>
                </a:solidFill>
                <a:latin typeface="Acme"/>
                <a:ea typeface="Acme"/>
                <a:cs typeface="Acme"/>
                <a:sym typeface="Acme"/>
              </a:rPr>
              <a:t>(拿到新的数据/增量)</a:t>
            </a: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----&gt;更新预测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457200" lvl="0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●"/>
            </a:pP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算法：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○"/>
            </a:pP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TD Learning of state value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○"/>
            </a:pPr>
            <a:r>
              <a:rPr lang="en-US" altLang="zh-CN" sz="1400" dirty="0" err="1">
                <a:latin typeface="Acme"/>
                <a:ea typeface="Acme"/>
                <a:cs typeface="Acme"/>
                <a:sym typeface="Acme"/>
              </a:rPr>
              <a:t>Sarsa</a:t>
            </a:r>
            <a:r>
              <a:rPr lang="zh-CN" sz="1400" dirty="0">
                <a:latin typeface="Acme"/>
                <a:ea typeface="Acme"/>
                <a:cs typeface="Acme"/>
                <a:sym typeface="Acme"/>
              </a:rPr>
              <a:t>算法：</a:t>
            </a: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TD learning of action values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cme"/>
              <a:buChar char="○"/>
            </a:pP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Q-Learning</a:t>
            </a: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算法：</a:t>
            </a: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TD learning of optimal action values</a:t>
            </a:r>
          </a:p>
          <a:p>
            <a:pPr indent="-297497" algn="l">
              <a:lnSpc>
                <a:spcPct val="115000"/>
              </a:lnSpc>
              <a:buSzPct val="100000"/>
              <a:buFont typeface="Acme"/>
              <a:buChar char="○"/>
            </a:pP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概念熟悉下：</a:t>
            </a:r>
            <a:endParaRPr lang="en-US" altLang="zh-CN" sz="1400" dirty="0">
              <a:latin typeface="Acme"/>
              <a:ea typeface="Acme"/>
              <a:cs typeface="Acme"/>
              <a:sym typeface="Acme"/>
            </a:endParaRPr>
          </a:p>
          <a:p>
            <a:pPr lvl="1" indent="-297497" algn="l">
              <a:lnSpc>
                <a:spcPct val="115000"/>
              </a:lnSpc>
              <a:buSzPct val="100000"/>
              <a:buFont typeface="Acme"/>
              <a:buChar char="○"/>
            </a:pP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On policy &amp; off policy</a:t>
            </a:r>
          </a:p>
          <a:p>
            <a:pPr lvl="1" indent="-297497" algn="l">
              <a:lnSpc>
                <a:spcPct val="115000"/>
              </a:lnSpc>
              <a:buSzPct val="100000"/>
              <a:buFont typeface="Acme"/>
              <a:buChar char="○"/>
            </a:pP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Behavior policy</a:t>
            </a: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：</a:t>
            </a: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  </a:t>
            </a: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生成经验数据</a:t>
            </a:r>
            <a:endParaRPr lang="en-US" altLang="zh-CN" sz="1400" dirty="0">
              <a:latin typeface="Acme"/>
              <a:ea typeface="Acme"/>
              <a:cs typeface="Acme"/>
              <a:sym typeface="Acme"/>
            </a:endParaRPr>
          </a:p>
          <a:p>
            <a:pPr lvl="1" indent="-297497" algn="l">
              <a:lnSpc>
                <a:spcPct val="115000"/>
              </a:lnSpc>
              <a:buSzPct val="100000"/>
              <a:buFont typeface="Acme"/>
              <a:buChar char="○"/>
            </a:pP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target policy </a:t>
            </a: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：      目标策略</a:t>
            </a: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- </a:t>
            </a:r>
            <a:r>
              <a:rPr lang="zh-CN" altLang="en-US" sz="1400" dirty="0">
                <a:latin typeface="Acme"/>
                <a:ea typeface="Acme"/>
                <a:cs typeface="Acme"/>
                <a:sym typeface="Acme"/>
              </a:rPr>
              <a:t>最优策略</a:t>
            </a:r>
            <a:r>
              <a:rPr lang="en-US" altLang="zh-CN" sz="1400" dirty="0">
                <a:latin typeface="Acme"/>
                <a:ea typeface="Acme"/>
                <a:cs typeface="Acme"/>
                <a:sym typeface="Acme"/>
              </a:rPr>
              <a:t>      </a:t>
            </a:r>
            <a:endParaRPr sz="1400" dirty="0">
              <a:latin typeface="Acme"/>
              <a:ea typeface="Acme"/>
              <a:cs typeface="Acme"/>
              <a:sym typeface="Acme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100" y="190475"/>
            <a:ext cx="2429850" cy="3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/>
                <a:ea typeface="PT Sans Narrow"/>
                <a:cs typeface="PT Sans Narrow"/>
                <a:sym typeface="PT Sans Narrow"/>
              </a:rPr>
              <a:t>最优Belman方程</a:t>
            </a:r>
            <a:endParaRPr sz="1800" b="1"/>
          </a:p>
        </p:txBody>
      </p:sp>
      <p:sp>
        <p:nvSpPr>
          <p:cNvPr id="70" name="Google Shape;70;p13"/>
          <p:cNvSpPr txBox="1"/>
          <p:nvPr/>
        </p:nvSpPr>
        <p:spPr>
          <a:xfrm>
            <a:off x="158250" y="134900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/>
                <a:ea typeface="PT Sans Narrow"/>
                <a:cs typeface="PT Sans Narrow"/>
                <a:sym typeface="PT Sans Narrow"/>
              </a:rPr>
              <a:t>最优Belman方程</a:t>
            </a:r>
            <a:endParaRPr sz="1800" b="1"/>
          </a:p>
        </p:txBody>
      </p:sp>
      <p:sp>
        <p:nvSpPr>
          <p:cNvPr id="71" name="Google Shape;71;p13"/>
          <p:cNvSpPr txBox="1"/>
          <p:nvPr/>
        </p:nvSpPr>
        <p:spPr>
          <a:xfrm>
            <a:off x="234100" y="541025"/>
            <a:ext cx="243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PT Sans Narrow"/>
                <a:ea typeface="PT Sans Narrow"/>
                <a:cs typeface="PT Sans Narrow"/>
                <a:sym typeface="PT Sans Narrow"/>
              </a:rPr>
              <a:t>求解v：迭代更新</a:t>
            </a:r>
            <a:endParaRPr sz="1800" b="1"/>
          </a:p>
        </p:txBody>
      </p:sp>
      <p:sp>
        <p:nvSpPr>
          <p:cNvPr id="72" name="Google Shape;72;p13"/>
          <p:cNvSpPr/>
          <p:nvPr/>
        </p:nvSpPr>
        <p:spPr>
          <a:xfrm>
            <a:off x="2492525" y="80550"/>
            <a:ext cx="944700" cy="542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002650" y="2511351"/>
            <a:ext cx="21870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60" dirty="0">
                <a:latin typeface="Acme"/>
                <a:ea typeface="Acme"/>
                <a:cs typeface="Acme"/>
                <a:sym typeface="Acme"/>
              </a:rPr>
              <a:t>假设：环境模型未知</a:t>
            </a:r>
            <a:endParaRPr sz="1660" dirty="0">
              <a:latin typeface="Acme"/>
              <a:ea typeface="Acme"/>
              <a:cs typeface="Acme"/>
              <a:sym typeface="Acme"/>
            </a:endParaRPr>
          </a:p>
        </p:txBody>
      </p:sp>
      <p:pic>
        <p:nvPicPr>
          <p:cNvPr id="74" name="Google Shape;74;p13" descr="$r_\pi$"/>
          <p:cNvPicPr preferRelativeResize="0"/>
          <p:nvPr/>
        </p:nvPicPr>
        <p:blipFill rotWithShape="1">
          <a:blip r:embed="rId4">
            <a:alphaModFix/>
          </a:blip>
          <a:srcRect l="344" t="37586" r="97359" b="22312"/>
          <a:stretch/>
        </p:blipFill>
        <p:spPr>
          <a:xfrm>
            <a:off x="2403424" y="2940904"/>
            <a:ext cx="363103" cy="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5">
            <a:alphaModFix/>
          </a:blip>
          <a:srcRect l="414" t="27909" r="97276" b="22543"/>
          <a:stretch/>
        </p:blipFill>
        <p:spPr>
          <a:xfrm>
            <a:off x="3142369" y="2940904"/>
            <a:ext cx="250511" cy="2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2002650" y="3225687"/>
            <a:ext cx="184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利用数据！</a:t>
            </a:r>
            <a:endParaRPr sz="1800" dirty="0"/>
          </a:p>
        </p:txBody>
      </p:sp>
      <p:sp>
        <p:nvSpPr>
          <p:cNvPr id="77" name="Google Shape;77;p13"/>
          <p:cNvSpPr txBox="1"/>
          <p:nvPr/>
        </p:nvSpPr>
        <p:spPr>
          <a:xfrm>
            <a:off x="1702346" y="3568775"/>
            <a:ext cx="248730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model-free RL Algorithm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Complex example: stochastic algorithms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67CAEB-B135-5CF3-48B0-78B1B644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742131"/>
            <a:ext cx="6007534" cy="414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5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82;p14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57109" y="79582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dirty="0"/>
                  <a:t> TD learning of state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Google Shape;82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7109" y="79582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787" t="-4310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154013" cy="331855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Note that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TD learning often refers to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a broad class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of RL algorithms.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TD learning also refers to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a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specific algorithm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for estimating state values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as introduced below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15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Algorithm Description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D314CA-07C4-6C32-1711-6609A924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86982"/>
            <a:ext cx="6181859" cy="40522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9CD8ED-17A6-1E97-5CCD-F0E585759F46}"/>
              </a:ext>
            </a:extLst>
          </p:cNvPr>
          <p:cNvSpPr txBox="1"/>
          <p:nvPr/>
        </p:nvSpPr>
        <p:spPr>
          <a:xfrm>
            <a:off x="7012087" y="918693"/>
            <a:ext cx="1386625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给定策略生成的数据集合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0A754E-770A-9863-C4ED-C3606BF7E2C0}"/>
              </a:ext>
            </a:extLst>
          </p:cNvPr>
          <p:cNvSpPr txBox="1"/>
          <p:nvPr/>
        </p:nvSpPr>
        <p:spPr>
          <a:xfrm>
            <a:off x="7011627" y="1959736"/>
            <a:ext cx="1656033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给定策略下每个状态的价值计算</a:t>
            </a:r>
          </a:p>
        </p:txBody>
      </p:sp>
    </p:spTree>
    <p:extLst>
      <p:ext uri="{BB962C8B-B14F-4D97-AF65-F5344CB8AC3E}">
        <p14:creationId xmlns:p14="http://schemas.microsoft.com/office/powerpoint/2010/main" val="328076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Algorithm Description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26D6D6-A861-C7CD-A617-40ED2C5E1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86982"/>
            <a:ext cx="6286576" cy="41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Algorithm Description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81BCA7-1CE8-7035-3972-3F7E1CA8E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55753"/>
            <a:ext cx="5306352" cy="41965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CB29A3-8D58-C48B-98A6-C8A71C218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8" t="10114" b="69389"/>
          <a:stretch/>
        </p:blipFill>
        <p:spPr>
          <a:xfrm>
            <a:off x="4517409" y="35688"/>
            <a:ext cx="4579367" cy="6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73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Algorithm Description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CE43C-4306-3B14-4CD8-55028784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92382"/>
            <a:ext cx="5559380" cy="40505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CC328B-5074-1776-7514-9B60D8B431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8" t="10114" b="69389"/>
          <a:stretch/>
        </p:blipFill>
        <p:spPr>
          <a:xfrm>
            <a:off x="4517409" y="35688"/>
            <a:ext cx="4579367" cy="6735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B2C9A-D057-F578-1C11-A1669162A9C9}"/>
              </a:ext>
            </a:extLst>
          </p:cNvPr>
          <p:cNvSpPr txBox="1"/>
          <p:nvPr/>
        </p:nvSpPr>
        <p:spPr>
          <a:xfrm>
            <a:off x="6074534" y="1906073"/>
            <a:ext cx="200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当前估计和估计的目标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42C1C8-21D6-0941-8115-A262AF3FBABB}"/>
              </a:ext>
            </a:extLst>
          </p:cNvPr>
          <p:cNvSpPr txBox="1"/>
          <p:nvPr/>
        </p:nvSpPr>
        <p:spPr>
          <a:xfrm>
            <a:off x="6158247" y="4110507"/>
            <a:ext cx="200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新信息</a:t>
            </a:r>
          </a:p>
        </p:txBody>
      </p:sp>
    </p:spTree>
    <p:extLst>
      <p:ext uri="{BB962C8B-B14F-4D97-AF65-F5344CB8AC3E}">
        <p14:creationId xmlns:p14="http://schemas.microsoft.com/office/powerpoint/2010/main" val="170451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Algorithm Properties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09" y="920400"/>
            <a:ext cx="8520600" cy="33027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Other properties: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TD algorithm in (3) 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Comic Sans MS" panose="030F0702030302020204" pitchFamily="66" charset="0"/>
              </a:rPr>
              <a:t>only estimates the state value of a given policy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 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lvl="2">
              <a:lnSpc>
                <a:spcPct val="150000"/>
              </a:lnSpc>
            </a:pPr>
            <a:r>
              <a:rPr lang="en-US" altLang="zh-CN" sz="1800" i="1" dirty="0">
                <a:solidFill>
                  <a:srgbClr val="000000"/>
                </a:solidFill>
                <a:latin typeface="Comic Sans MS" panose="030F0702030302020204" pitchFamily="66" charset="0"/>
              </a:rPr>
              <a:t>It can do policy evaluation</a:t>
            </a:r>
          </a:p>
          <a:p>
            <a:pPr lvl="2">
              <a:lnSpc>
                <a:spcPct val="150000"/>
              </a:lnSpc>
            </a:pPr>
            <a:r>
              <a:rPr lang="en-US" altLang="zh-CN" sz="1800" i="1" dirty="0">
                <a:solidFill>
                  <a:srgbClr val="000000"/>
                </a:solidFill>
                <a:latin typeface="Comic Sans MS" panose="030F0702030302020204" pitchFamily="66" charset="0"/>
              </a:rPr>
              <a:t>It </a:t>
            </a:r>
            <a:r>
              <a:rPr lang="en-US" altLang="zh-CN" sz="1800" i="1" dirty="0">
                <a:solidFill>
                  <a:srgbClr val="FF0000"/>
                </a:solidFill>
                <a:latin typeface="Comic Sans MS" panose="030F0702030302020204" pitchFamily="66" charset="0"/>
              </a:rPr>
              <a:t>does not </a:t>
            </a:r>
            <a:r>
              <a:rPr lang="en-US" altLang="zh-CN" sz="1800" i="1" dirty="0">
                <a:solidFill>
                  <a:srgbClr val="000000"/>
                </a:solidFill>
                <a:latin typeface="Comic Sans MS" panose="030F0702030302020204" pitchFamily="66" charset="0"/>
              </a:rPr>
              <a:t>estimate the action values. </a:t>
            </a:r>
          </a:p>
          <a:p>
            <a:pPr lvl="2">
              <a:lnSpc>
                <a:spcPct val="150000"/>
              </a:lnSpc>
            </a:pPr>
            <a:r>
              <a:rPr lang="en-US" altLang="zh-CN" sz="1800" i="1" dirty="0">
                <a:solidFill>
                  <a:srgbClr val="000000"/>
                </a:solidFill>
                <a:latin typeface="Comic Sans MS" panose="030F0702030302020204" pitchFamily="66" charset="0"/>
              </a:rPr>
              <a:t>It </a:t>
            </a:r>
            <a:r>
              <a:rPr lang="en-US" altLang="zh-CN" sz="1800" i="1" dirty="0">
                <a:solidFill>
                  <a:srgbClr val="FF0000"/>
                </a:solidFill>
                <a:latin typeface="Comic Sans MS" panose="030F0702030302020204" pitchFamily="66" charset="0"/>
              </a:rPr>
              <a:t>does not </a:t>
            </a:r>
            <a:r>
              <a:rPr lang="en-US" altLang="zh-CN" sz="1800" i="1" dirty="0">
                <a:solidFill>
                  <a:srgbClr val="000000"/>
                </a:solidFill>
                <a:latin typeface="Comic Sans MS" panose="030F0702030302020204" pitchFamily="66" charset="0"/>
              </a:rPr>
              <a:t>search for optimal policies. 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TD algorithm in (3) is fundamental for understanding the core idea</a:t>
            </a:r>
            <a:endParaRPr lang="en-US" altLang="zh-CN" sz="1800" i="1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omic Sans MS" panose="030F0702030302020204" pitchFamily="66" charset="0"/>
              </a:rPr>
              <a:t>Next to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see how to estimate action values and then search for optimal policies. </a:t>
            </a:r>
            <a:endParaRPr lang="en-US" altLang="zh-CN" sz="1600" dirty="0">
              <a:latin typeface="Comic Sans MS" panose="030F0702030302020204" pitchFamily="66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96BCF8-960E-60C1-89AE-37E642871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8" t="10114" b="69389"/>
          <a:stretch/>
        </p:blipFill>
        <p:spPr>
          <a:xfrm>
            <a:off x="3873466" y="692510"/>
            <a:ext cx="4579367" cy="6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21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The idea of the algorithm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09" y="920400"/>
            <a:ext cx="8520600" cy="3302700"/>
          </a:xfrm>
        </p:spPr>
        <p:txBody>
          <a:bodyPr>
            <a:noAutofit/>
          </a:bodyPr>
          <a:lstStyle/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CMSSBX10"/>
              </a:rPr>
              <a:t>Q: What does this TD algorithm do mathematically? </a:t>
            </a:r>
            <a:endParaRPr lang="en-US" altLang="zh-CN" sz="2000" dirty="0"/>
          </a:p>
          <a:p>
            <a:r>
              <a:rPr lang="en-US" altLang="zh-CN" sz="1800" dirty="0">
                <a:solidFill>
                  <a:srgbClr val="0000FF"/>
                </a:solidFill>
                <a:effectLst/>
                <a:latin typeface="CMSS10"/>
              </a:rPr>
              <a:t>A: It solves the Bellman equation of a given policy </a:t>
            </a:r>
            <a:r>
              <a:rPr lang="en-US" altLang="zh-CN" sz="1800" i="1" dirty="0">
                <a:solidFill>
                  <a:srgbClr val="0000FF"/>
                </a:solidFill>
                <a:effectLst/>
                <a:latin typeface="CMMI10"/>
              </a:rPr>
              <a:t>π  </a:t>
            </a:r>
            <a:r>
              <a:rPr lang="zh-CN" altLang="en-US" sz="1800" i="1" dirty="0">
                <a:solidFill>
                  <a:srgbClr val="0000FF"/>
                </a:solidFill>
                <a:effectLst/>
                <a:latin typeface="CMMI10"/>
              </a:rPr>
              <a:t>在没有模型的情况下！</a:t>
            </a:r>
            <a:endParaRPr lang="en-US" altLang="zh-CN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97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The idea of the algorithm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1C62D7-EB6B-1683-FAE3-DF81EB61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7" y="786982"/>
            <a:ext cx="6160395" cy="41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10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The idea of the algorithm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1BD1C-C915-77BE-E7CB-4C91D73F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62884"/>
            <a:ext cx="6671073" cy="3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78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Google Shape;83;p1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7109" y="703281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CN" sz="1700" dirty="0">
                    <a:latin typeface="Comic Sans MS" panose="030F0902030302020204" pitchFamily="66" charset="0"/>
                  </a:rPr>
                  <a:t>Revisit</a:t>
                </a:r>
                <a:r>
                  <a:rPr lang="zh-CN" altLang="en-US" sz="1700" dirty="0">
                    <a:latin typeface="Comic Sans MS" panose="030F0902030302020204" pitchFamily="66" charset="0"/>
                  </a:rPr>
                  <a:t>  </a:t>
                </a:r>
                <a:r>
                  <a:rPr lang="en-US" altLang="zh-CN" sz="1700" dirty="0">
                    <a:latin typeface="Comic Sans MS" panose="030F0902030302020204" pitchFamily="66" charset="0"/>
                  </a:rPr>
                  <a:t>the</a:t>
                </a:r>
                <a:r>
                  <a:rPr lang="zh-CN" altLang="en-US" sz="1700" dirty="0">
                    <a:latin typeface="Comic Sans MS" panose="030F0902030302020204" pitchFamily="66" charset="0"/>
                  </a:rPr>
                  <a:t> </a:t>
                </a:r>
                <a:r>
                  <a:rPr lang="en-US" altLang="zh-CN" sz="1700" dirty="0">
                    <a:latin typeface="Comic Sans MS" panose="030F0902030302020204" pitchFamily="66" charset="0"/>
                  </a:rPr>
                  <a:t>mean</a:t>
                </a:r>
                <a:r>
                  <a:rPr lang="zh-CN" altLang="en-US" sz="1700" dirty="0">
                    <a:latin typeface="Comic Sans MS" panose="030F0902030302020204" pitchFamily="66" charset="0"/>
                  </a:rPr>
                  <a:t> </a:t>
                </a:r>
                <a:r>
                  <a:rPr lang="en-US" altLang="zh-CN" sz="1700" dirty="0">
                    <a:latin typeface="Comic Sans MS" panose="030F0902030302020204" pitchFamily="66" charset="0"/>
                  </a:rPr>
                  <a:t>estimation</a:t>
                </a:r>
                <a:r>
                  <a:rPr lang="zh-CN" altLang="en-US" sz="1700" dirty="0">
                    <a:latin typeface="Comic Sans MS" panose="030F0902030302020204" pitchFamily="66" charset="0"/>
                  </a:rPr>
                  <a:t> </a:t>
                </a:r>
                <a:r>
                  <a:rPr lang="en-US" altLang="zh-CN" sz="1700" dirty="0">
                    <a:latin typeface="Comic Sans MS" panose="030F0902030302020204" pitchFamily="66" charset="0"/>
                  </a:rPr>
                  <a:t>problem</a:t>
                </a:r>
                <a:r>
                  <a:rPr lang="zh-CN" altLang="en-US" sz="1700" dirty="0">
                    <a:latin typeface="Comic Sans MS" panose="030F0902030302020204" pitchFamily="66" charset="0"/>
                  </a:rPr>
                  <a:t>：</a:t>
                </a:r>
                <a:endParaRPr lang="en-US" altLang="zh-CN" sz="1700" dirty="0">
                  <a:latin typeface="Comic Sans MS" panose="030F0902030302020204" pitchFamily="66" charset="0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1700" dirty="0">
                    <a:latin typeface="Comic Sans MS" panose="030F0902030302020204" pitchFamily="66" charset="0"/>
                  </a:rPr>
                  <a:t>•</a:t>
                </a:r>
                <a:r>
                  <a:rPr lang="zh-CN" altLang="en-US" sz="1700" dirty="0">
                    <a:latin typeface="Comic Sans MS" panose="030F0902030302020204" pitchFamily="66" charset="0"/>
                  </a:rPr>
                  <a:t> </a:t>
                </a:r>
                <a:r>
                  <a:rPr lang="en-US" sz="1700" dirty="0">
                    <a:latin typeface="Comic Sans MS" panose="030F0902030302020204" pitchFamily="66" charset="0"/>
                  </a:rPr>
                  <a:t>Consider a random variable </a:t>
                </a:r>
                <a14:m>
                  <m:oMath xmlns:m="http://schemas.openxmlformats.org/officeDocument/2006/math"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1700" dirty="0">
                    <a:latin typeface="Comic Sans MS" panose="030F0902030302020204" pitchFamily="66" charset="0"/>
                  </a:rPr>
                  <a:t>. </a:t>
                </a:r>
                <a:endParaRPr lang="en-US" sz="1700" dirty="0">
                  <a:latin typeface="Comic Sans MS" panose="030F0902030302020204" pitchFamily="66" charset="0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1700" dirty="0">
                    <a:latin typeface="Comic Sans MS" panose="030F0902030302020204" pitchFamily="66" charset="0"/>
                  </a:rPr>
                  <a:t>•</a:t>
                </a:r>
                <a:r>
                  <a:rPr lang="zh-CN" altLang="en-US" sz="1700" dirty="0">
                    <a:latin typeface="Comic Sans MS" panose="030F0902030302020204" pitchFamily="66" charset="0"/>
                  </a:rPr>
                  <a:t> </a:t>
                </a:r>
                <a:r>
                  <a:rPr lang="en-US" sz="1700" dirty="0">
                    <a:latin typeface="Comic Sans MS" panose="030F0902030302020204" pitchFamily="66" charset="0"/>
                  </a:rPr>
                  <a:t>Our aim is to estimate 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dirty="0">
                    <a:latin typeface="Comic Sans MS" panose="030F0902030302020204" pitchFamily="66" charset="0"/>
                  </a:rPr>
                  <a:t>.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1700" dirty="0">
                    <a:latin typeface="Comic Sans MS" panose="030F0902030302020204" pitchFamily="66" charset="0"/>
                  </a:rPr>
                  <a:t>•Suppose that we collected a sequence of </a:t>
                </a:r>
                <a:r>
                  <a:rPr lang="en-US" sz="1700" dirty="0" err="1">
                    <a:latin typeface="Comic Sans MS" panose="030F0902030302020204" pitchFamily="66" charset="0"/>
                  </a:rPr>
                  <a:t>iid</a:t>
                </a:r>
                <a:r>
                  <a:rPr lang="en-US" sz="1700" dirty="0">
                    <a:latin typeface="Comic Sans MS" panose="030F0902030302020204" pitchFamily="66" charset="0"/>
                  </a:rPr>
                  <a:t> 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17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1700" dirty="0">
                    <a:latin typeface="Comic Sans MS" panose="030F0902030302020204" pitchFamily="66" charset="0"/>
                  </a:rPr>
                  <a:t>.</a:t>
                </a:r>
              </a:p>
              <a:p>
                <a:pPr marL="0" lv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700" dirty="0">
                    <a:latin typeface="Comic Sans MS" panose="030F0902030302020204" pitchFamily="66" charset="0"/>
                  </a:rPr>
                  <a:t>•The expectation of </a:t>
                </a:r>
                <a14:m>
                  <m:oMath xmlns:m="http://schemas.openxmlformats.org/officeDocument/2006/math"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700" dirty="0">
                    <a:latin typeface="Comic Sans MS" panose="030F0902030302020204" pitchFamily="66" charset="0"/>
                  </a:rPr>
                  <a:t>  can be approximated by</a:t>
                </a:r>
                <a:r>
                  <a:rPr lang="zh-CN" altLang="en-US" sz="1700" dirty="0">
                    <a:latin typeface="Comic Sans MS" panose="030F09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]≈</m:t>
                    </m:r>
                    <m:acc>
                      <m:accPr>
                        <m:chr m:val="̅"/>
                        <m:ctrlPr>
                          <a:rPr lang="en-US" altLang="zh-CN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acc>
                    <m:box>
                      <m:boxPr>
                        <m:ctrlPr>
                          <a:rPr lang="en-US" altLang="zh-CN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  <m:f>
                          <m:fPr>
                            <m:ctrlPr>
                              <a:rPr lang="en-US" altLang="zh-CN" sz="17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17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US" altLang="zh-CN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7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</m:e>
                    </m:box>
                  </m:oMath>
                </a14:m>
                <a:r>
                  <a:rPr lang="en-US" altLang="zh-CN" sz="1700" dirty="0">
                    <a:latin typeface="Comic Sans MS" panose="030F0902030302020204" pitchFamily="66" charset="0"/>
                  </a:rPr>
                  <a:t>.</a:t>
                </a:r>
                <a:endParaRPr sz="1700" dirty="0">
                  <a:latin typeface="Comic Sans MS" panose="030F0902030302020204" pitchFamily="66" charset="0"/>
                </a:endParaRPr>
              </a:p>
            </p:txBody>
          </p:sp>
        </mc:Choice>
        <mc:Fallback>
          <p:sp>
            <p:nvSpPr>
              <p:cNvPr id="83" name="Google Shape;83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7109" y="703281"/>
                <a:ext cx="8520600" cy="3302700"/>
              </a:xfrm>
              <a:prstGeom prst="rect">
                <a:avLst/>
              </a:prstGeom>
              <a:blipFill>
                <a:blip r:embed="rId3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08ABC6-FDF8-C7A6-31A8-467C60D58BC4}"/>
                  </a:ext>
                </a:extLst>
              </p:cNvPr>
              <p:cNvSpPr txBox="1"/>
              <p:nvPr/>
            </p:nvSpPr>
            <p:spPr>
              <a:xfrm>
                <a:off x="257109" y="3074592"/>
                <a:ext cx="6832833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700" dirty="0">
                    <a:latin typeface="Comic Sans MS" panose="030F0902030302020204" pitchFamily="66" charset="0"/>
                  </a:rPr>
                  <a:t>This approximation is the basic idea of Monte Carlo estimation.</a:t>
                </a:r>
              </a:p>
              <a:p>
                <a:r>
                  <a:rPr lang="zh-CN" altLang="en-US" sz="1700" dirty="0">
                    <a:latin typeface="Comic Sans MS" panose="030F0902030302020204" pitchFamily="66" charset="0"/>
                  </a:rPr>
                  <a:t>• We know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700" dirty="0">
                    <a:latin typeface="Comic Sans MS" panose="030F0902030302020204" pitchFamily="66" charset="0"/>
                  </a:rPr>
                  <a:t>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1700" dirty="0">
                    <a:latin typeface="Comic Sans MS" panose="030F0902030302020204" pitchFamily="66" charset="0"/>
                  </a:rPr>
                  <a:t>.</a:t>
                </a:r>
              </a:p>
              <a:p>
                <a:endParaRPr lang="zh-CN" altLang="en-US" sz="1700" dirty="0">
                  <a:latin typeface="Comic Sans MS" panose="030F0902030302020204" pitchFamily="66" charset="0"/>
                </a:endParaRPr>
              </a:p>
              <a:p>
                <a:r>
                  <a:rPr lang="zh-CN" altLang="en-US" sz="1700" dirty="0">
                    <a:latin typeface="Comic Sans MS" panose="030F0902030302020204" pitchFamily="66" charset="0"/>
                  </a:rPr>
                  <a:t>Why do we care about mean estimation so much?</a:t>
                </a:r>
              </a:p>
              <a:p>
                <a:r>
                  <a:rPr lang="zh-CN" altLang="en-US" sz="1700" dirty="0">
                    <a:latin typeface="Comic Sans MS" panose="030F0902030302020204" pitchFamily="66" charset="0"/>
                  </a:rPr>
                  <a:t>• Many values in RL (Reinforcement Learning) such as state/action values are defined as means.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08ABC6-FDF8-C7A6-31A8-467C60D5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09" y="3074592"/>
                <a:ext cx="6832833" cy="1661993"/>
              </a:xfrm>
              <a:prstGeom prst="rect">
                <a:avLst/>
              </a:prstGeom>
              <a:blipFill>
                <a:blip r:embed="rId4"/>
                <a:stretch>
                  <a:fillRect l="-557" t="-758" b="-3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2A8C54D-DC9D-3171-E23F-959B00C3D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072" y="4310514"/>
            <a:ext cx="2991636" cy="601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0923A5-CCF1-6AD2-8E3A-5D5ABD4A7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396" y="3407935"/>
            <a:ext cx="2325734" cy="59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5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The idea of the algorithm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7C98F5-4FFC-2187-3FCA-1264FCD8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2" y="840144"/>
            <a:ext cx="7273151" cy="407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24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 The idea of the algorithm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7C98F5-4FFC-2187-3FCA-1264FCD8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2" y="840144"/>
            <a:ext cx="7273151" cy="40728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0E2AF7B-BF52-DEDD-7485-FEDE516F1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0" y="3252118"/>
            <a:ext cx="6196005" cy="1743088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1352A8-09EB-77F0-C205-C49AFBBF3AE4}"/>
              </a:ext>
            </a:extLst>
          </p:cNvPr>
          <p:cNvGrpSpPr/>
          <p:nvPr/>
        </p:nvGrpSpPr>
        <p:grpSpPr>
          <a:xfrm>
            <a:off x="4619252" y="2192953"/>
            <a:ext cx="595800" cy="261720"/>
            <a:chOff x="4619252" y="2192953"/>
            <a:chExt cx="59580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398E5B7-4EB0-2F17-EE09-C3EF29CCB6BA}"/>
                    </a:ext>
                  </a:extLst>
                </p14:cNvPr>
                <p14:cNvContentPartPr/>
                <p14:nvPr/>
              </p14:nvContentPartPr>
              <p14:xfrm>
                <a:off x="4619252" y="2228233"/>
                <a:ext cx="110520" cy="184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398E5B7-4EB0-2F17-EE09-C3EF29CCB6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10252" y="2219593"/>
                  <a:ext cx="128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3DC9790-B9FE-84E8-688C-E954A1B8FA1F}"/>
                    </a:ext>
                  </a:extLst>
                </p14:cNvPr>
                <p14:cNvContentPartPr/>
                <p14:nvPr/>
              </p14:nvContentPartPr>
              <p14:xfrm>
                <a:off x="4739492" y="2349913"/>
                <a:ext cx="7200" cy="921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3DC9790-B9FE-84E8-688C-E954A1B8FA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0492" y="2340913"/>
                  <a:ext cx="24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508A237-5F8E-13B3-12B1-C4CB75F103CC}"/>
                    </a:ext>
                  </a:extLst>
                </p14:cNvPr>
                <p14:cNvContentPartPr/>
                <p14:nvPr/>
              </p14:nvContentPartPr>
              <p14:xfrm>
                <a:off x="4744532" y="2317873"/>
                <a:ext cx="64080" cy="86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508A237-5F8E-13B3-12B1-C4CB75F103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35532" y="2309233"/>
                  <a:ext cx="81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02D6139-B873-5750-0190-44E61049B1F0}"/>
                    </a:ext>
                  </a:extLst>
                </p14:cNvPr>
                <p14:cNvContentPartPr/>
                <p14:nvPr/>
              </p14:nvContentPartPr>
              <p14:xfrm>
                <a:off x="4834532" y="2205553"/>
                <a:ext cx="58680" cy="2095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02D6139-B873-5750-0190-44E61049B1F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5532" y="2196553"/>
                  <a:ext cx="76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CCB93AE-9B85-F29C-8449-A6AFFA355EC9}"/>
                    </a:ext>
                  </a:extLst>
                </p14:cNvPr>
                <p14:cNvContentPartPr/>
                <p14:nvPr/>
              </p14:nvContentPartPr>
              <p14:xfrm>
                <a:off x="4925252" y="2240113"/>
                <a:ext cx="64080" cy="159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CCB93AE-9B85-F29C-8449-A6AFFA355EC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16612" y="2231113"/>
                  <a:ext cx="81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75C41BF-B605-AD13-7443-3E17771E0617}"/>
                    </a:ext>
                  </a:extLst>
                </p14:cNvPr>
                <p14:cNvContentPartPr/>
                <p14:nvPr/>
              </p14:nvContentPartPr>
              <p14:xfrm>
                <a:off x="5039732" y="2329393"/>
                <a:ext cx="11160" cy="91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75C41BF-B605-AD13-7443-3E17771E06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30732" y="2320753"/>
                  <a:ext cx="28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7365CE2-17A0-55F2-C56F-988D6CCC0C78}"/>
                    </a:ext>
                  </a:extLst>
                </p14:cNvPr>
                <p14:cNvContentPartPr/>
                <p14:nvPr/>
              </p14:nvContentPartPr>
              <p14:xfrm>
                <a:off x="5057372" y="2192953"/>
                <a:ext cx="58680" cy="201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7365CE2-17A0-55F2-C56F-988D6CCC0C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48372" y="2183953"/>
                  <a:ext cx="76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9DC2FFF-C6FD-CE51-CEBB-BEBDB782BBBC}"/>
                    </a:ext>
                  </a:extLst>
                </p14:cNvPr>
                <p14:cNvContentPartPr/>
                <p14:nvPr/>
              </p14:nvContentPartPr>
              <p14:xfrm>
                <a:off x="5122172" y="2239033"/>
                <a:ext cx="92880" cy="215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9DC2FFF-C6FD-CE51-CEBB-BEBDB782BBB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13532" y="2230393"/>
                  <a:ext cx="110520" cy="23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6398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–Algorithm </a:t>
            </a:r>
            <a:r>
              <a:rPr lang="en-US" altLang="zh-CN" dirty="0" err="1"/>
              <a:t>covergence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45FEBC-886F-8B6F-0604-DFC92EE51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5"/>
          <a:stretch/>
        </p:blipFill>
        <p:spPr>
          <a:xfrm>
            <a:off x="366291" y="746208"/>
            <a:ext cx="6186153" cy="40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6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–Algorithm properties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EF42BE-9FAE-2360-049A-601329E4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72" y="978342"/>
            <a:ext cx="6262981" cy="38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63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state values –Algorithm properties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DF55D9-5A62-CDAD-0AAA-3D559962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6" y="887642"/>
            <a:ext cx="6162365" cy="40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7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 </a:t>
            </a:r>
            <a:r>
              <a:rPr lang="en-US" altLang="zh-CN" dirty="0"/>
              <a:t>values –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F7ECA-426E-EF95-01E4-88806AC92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4"/>
            <a:ext cx="8068154" cy="33486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The TD algorithm introduced in the last section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MSS10"/>
              </a:rPr>
              <a:t>can only estimate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MSS10"/>
              </a:rPr>
              <a:t>state values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rgbClr val="000000"/>
                </a:solidFill>
                <a:effectLst/>
                <a:latin typeface="CMSS10"/>
              </a:rPr>
              <a:t>Sarsa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, an algorithm that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MSS10"/>
              </a:rPr>
              <a:t>can directly estimate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MSS10"/>
              </a:rPr>
              <a:t>action values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We will also see 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MSS10"/>
              </a:rPr>
              <a:t>how to use </a:t>
            </a:r>
            <a:r>
              <a:rPr lang="en-US" altLang="zh-CN" sz="2000" dirty="0" err="1">
                <a:solidFill>
                  <a:srgbClr val="0000FF"/>
                </a:solidFill>
                <a:effectLst/>
                <a:latin typeface="CMSS10"/>
              </a:rPr>
              <a:t>Sarsa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MSS10"/>
              </a:rPr>
              <a:t> to find optimal policies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2854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</a:t>
            </a:r>
            <a:r>
              <a:rPr lang="en-US" altLang="zh-CN" dirty="0" err="1"/>
              <a:t>Sarsa</a:t>
            </a:r>
            <a:r>
              <a:rPr lang="en-US" altLang="zh-CN" dirty="0"/>
              <a:t> : Algorithm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CE4ED9-34D8-11AA-5861-7BC2F1DE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89105"/>
            <a:ext cx="7212192" cy="36461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0335314-DDC6-4F6C-5C68-8A3C8E6E810F}"/>
              </a:ext>
            </a:extLst>
          </p:cNvPr>
          <p:cNvGrpSpPr/>
          <p:nvPr/>
        </p:nvGrpSpPr>
        <p:grpSpPr>
          <a:xfrm>
            <a:off x="6806612" y="800833"/>
            <a:ext cx="920880" cy="327600"/>
            <a:chOff x="6806612" y="800833"/>
            <a:chExt cx="9208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3F5633D-0B1C-89AC-06FE-08E3DD0AFAC9}"/>
                    </a:ext>
                  </a:extLst>
                </p14:cNvPr>
                <p14:cNvContentPartPr/>
                <p14:nvPr/>
              </p14:nvContentPartPr>
              <p14:xfrm>
                <a:off x="6806612" y="816673"/>
                <a:ext cx="149760" cy="311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3F5633D-0B1C-89AC-06FE-08E3DD0AFA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97612" y="807673"/>
                  <a:ext cx="1674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4A61AD7-F474-BF47-6944-5459CB87A50B}"/>
                    </a:ext>
                  </a:extLst>
                </p14:cNvPr>
                <p14:cNvContentPartPr/>
                <p14:nvPr/>
              </p14:nvContentPartPr>
              <p14:xfrm>
                <a:off x="6949892" y="961393"/>
                <a:ext cx="119160" cy="99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4A61AD7-F474-BF47-6944-5459CB87A5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41252" y="952393"/>
                  <a:ext cx="136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5F2976A-0B98-48AB-4B75-9668236A0463}"/>
                    </a:ext>
                  </a:extLst>
                </p14:cNvPr>
                <p14:cNvContentPartPr/>
                <p14:nvPr/>
              </p14:nvContentPartPr>
              <p14:xfrm>
                <a:off x="7128452" y="832153"/>
                <a:ext cx="42120" cy="1976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5F2976A-0B98-48AB-4B75-9668236A04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9452" y="823513"/>
                  <a:ext cx="59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6F3BD1A-2E00-E123-0548-76363072E67A}"/>
                    </a:ext>
                  </a:extLst>
                </p14:cNvPr>
                <p14:cNvContentPartPr/>
                <p14:nvPr/>
              </p14:nvContentPartPr>
              <p14:xfrm>
                <a:off x="7254452" y="800833"/>
                <a:ext cx="155160" cy="2084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6F3BD1A-2E00-E123-0548-76363072E67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45452" y="792193"/>
                  <a:ext cx="172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66DBECD-05CC-4368-7C2A-B8B1C8E65C00}"/>
                    </a:ext>
                  </a:extLst>
                </p14:cNvPr>
                <p14:cNvContentPartPr/>
                <p14:nvPr/>
              </p14:nvContentPartPr>
              <p14:xfrm>
                <a:off x="7475492" y="806953"/>
                <a:ext cx="140040" cy="1090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66DBECD-05CC-4368-7C2A-B8B1C8E65C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66492" y="797953"/>
                  <a:ext cx="157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61505D-30C5-E6E5-91C6-B61762C948BB}"/>
                    </a:ext>
                  </a:extLst>
                </p14:cNvPr>
                <p14:cNvContentPartPr/>
                <p14:nvPr/>
              </p14:nvContentPartPr>
              <p14:xfrm>
                <a:off x="7670612" y="808753"/>
                <a:ext cx="56880" cy="158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61505D-30C5-E6E5-91C6-B61762C948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61972" y="799753"/>
                  <a:ext cx="74520" cy="17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3124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</a:t>
            </a:r>
            <a:r>
              <a:rPr lang="en-US" altLang="zh-CN" dirty="0" err="1"/>
              <a:t>Sarsa</a:t>
            </a:r>
            <a:r>
              <a:rPr lang="en-US" altLang="zh-CN" dirty="0"/>
              <a:t> : Algorithm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4DBBBE-3B6A-ACF3-8F5A-0D825B4D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47633"/>
            <a:ext cx="5987286" cy="42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2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</a:t>
            </a:r>
            <a:r>
              <a:rPr lang="en-US" altLang="zh-CN" dirty="0" err="1"/>
              <a:t>Sarsa</a:t>
            </a:r>
            <a:r>
              <a:rPr lang="en-US" altLang="zh-CN" dirty="0"/>
              <a:t> : Algorithm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60894-171E-5075-7186-9105B6FC1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9" y="1084498"/>
            <a:ext cx="7219812" cy="27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5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8" y="79582"/>
            <a:ext cx="8779567" cy="750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</a:t>
            </a:r>
            <a:r>
              <a:rPr lang="en-US" altLang="zh-CN" dirty="0" err="1"/>
              <a:t>Sarsa</a:t>
            </a:r>
            <a:r>
              <a:rPr lang="en-US" altLang="zh-CN" dirty="0"/>
              <a:t> : Implementation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0FB363-B8F2-A9A8-0E58-14C33BB2E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4" t="837"/>
          <a:stretch/>
        </p:blipFill>
        <p:spPr>
          <a:xfrm>
            <a:off x="311700" y="728416"/>
            <a:ext cx="5887331" cy="4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6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90DF42-2A2B-1151-69EA-8A14D8AF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5" r="29694" b="67776"/>
          <a:stretch/>
        </p:blipFill>
        <p:spPr>
          <a:xfrm>
            <a:off x="366291" y="696731"/>
            <a:ext cx="4376791" cy="1388924"/>
          </a:xfrm>
          <a:prstGeom prst="rect">
            <a:avLst/>
          </a:prstGeom>
        </p:spPr>
      </p:pic>
      <p:sp>
        <p:nvSpPr>
          <p:cNvPr id="4" name="Google Shape;83;p14">
            <a:extLst>
              <a:ext uri="{FF2B5EF4-FFF2-40B4-BE49-F238E27FC236}">
                <a16:creationId xmlns:a16="http://schemas.microsoft.com/office/drawing/2014/main" id="{06DD8815-9E19-14B6-E80A-ED145F8268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085655"/>
            <a:ext cx="4376791" cy="281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700" dirty="0">
                <a:latin typeface="Comic Sans MS" panose="030F0902030302020204" pitchFamily="66" charset="0"/>
              </a:rPr>
              <a:t>The</a:t>
            </a:r>
            <a:r>
              <a:rPr lang="zh-CN" altLang="en-US" sz="1700" dirty="0">
                <a:latin typeface="Comic Sans MS" panose="030F0902030302020204" pitchFamily="66" charset="0"/>
              </a:rPr>
              <a:t> </a:t>
            </a:r>
            <a:r>
              <a:rPr lang="en-US" altLang="zh-CN" sz="1700" dirty="0">
                <a:latin typeface="Comic Sans MS" panose="030F0902030302020204" pitchFamily="66" charset="0"/>
              </a:rPr>
              <a:t>first</a:t>
            </a:r>
            <a:r>
              <a:rPr lang="zh-CN" altLang="en-US" sz="1700" dirty="0">
                <a:latin typeface="Comic Sans MS" panose="030F0902030302020204" pitchFamily="66" charset="0"/>
              </a:rPr>
              <a:t> </a:t>
            </a:r>
            <a:r>
              <a:rPr lang="en-US" altLang="zh-CN" sz="1700" dirty="0">
                <a:latin typeface="Comic Sans MS" panose="030F0902030302020204" pitchFamily="66" charset="0"/>
              </a:rPr>
              <a:t>way</a:t>
            </a:r>
            <a:r>
              <a:rPr lang="zh-CN" altLang="en-US" sz="1700" dirty="0">
                <a:latin typeface="Comic Sans MS" panose="030F0902030302020204" pitchFamily="66" charset="0"/>
              </a:rPr>
              <a:t>：</a:t>
            </a:r>
            <a:endParaRPr lang="en-US" altLang="zh-CN" sz="1700" dirty="0">
              <a:latin typeface="Comic Sans MS" panose="030F0902030302020204" pitchFamily="66" charset="0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zh-CN" altLang="en-US" sz="1700" dirty="0">
                <a:latin typeface="Comic Sans MS" panose="030F0902030302020204" pitchFamily="66" charset="0"/>
              </a:rPr>
              <a:t>收集样本：给定</a:t>
            </a:r>
            <a:r>
              <a:rPr lang="en-US" altLang="zh-CN" sz="1700" dirty="0">
                <a:latin typeface="Comic Sans MS" panose="030F0902030302020204" pitchFamily="66" charset="0"/>
              </a:rPr>
              <a:t>N</a:t>
            </a:r>
            <a:r>
              <a:rPr lang="zh-CN" altLang="en-US" sz="1700" dirty="0">
                <a:latin typeface="Comic Sans MS" panose="030F0902030302020204" pitchFamily="66" charset="0"/>
              </a:rPr>
              <a:t>个样本</a:t>
            </a:r>
            <a:r>
              <a:rPr lang="en-US" altLang="zh-CN" sz="1700" dirty="0">
                <a:latin typeface="Comic Sans MS" panose="030F0902030302020204" pitchFamily="66" charset="0"/>
              </a:rPr>
              <a:t>.</a:t>
            </a:r>
            <a:r>
              <a:rPr lang="zh-CN" altLang="en-US" sz="1700" dirty="0">
                <a:latin typeface="Comic Sans MS" panose="030F0902030302020204" pitchFamily="66" charset="0"/>
              </a:rPr>
              <a:t> </a:t>
            </a:r>
            <a:endParaRPr lang="en-US" altLang="zh-CN" sz="1700" dirty="0">
              <a:latin typeface="Comic Sans MS" panose="030F0902030302020204" pitchFamily="66" charset="0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zh-CN" altLang="en-US" sz="1700" dirty="0">
                <a:latin typeface="Comic Sans MS" panose="030F0902030302020204" pitchFamily="66" charset="0"/>
              </a:rPr>
              <a:t>计算总和：</a:t>
            </a:r>
            <a:endParaRPr lang="en-US" altLang="zh-CN" sz="1700" dirty="0">
              <a:latin typeface="Comic Sans MS" panose="030F0902030302020204" pitchFamily="66" charset="0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zh-CN" altLang="en-US" sz="1700" dirty="0">
                <a:latin typeface="Comic Sans MS" panose="030F0902030302020204" pitchFamily="66" charset="0"/>
              </a:rPr>
              <a:t>计算均值：</a:t>
            </a:r>
            <a:endParaRPr lang="en-US" altLang="zh-CN" sz="1700" dirty="0">
              <a:latin typeface="Comic Sans MS" panose="030F0902030302020204" pitchFamily="66" charset="0"/>
            </a:endParaRP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zh-CN" b="1" dirty="0">
                <a:solidFill>
                  <a:srgbClr val="0E0E0E"/>
                </a:solidFill>
                <a:effectLst/>
                <a:latin typeface="Comic Sans MS" panose="030F0902030302020204" pitchFamily="66" charset="0"/>
              </a:rPr>
              <a:t>Drawback</a:t>
            </a:r>
            <a:r>
              <a:rPr lang="en-US" altLang="zh-CN" dirty="0">
                <a:solidFill>
                  <a:srgbClr val="0E0E0E"/>
                </a:solidFill>
                <a:effectLst/>
                <a:latin typeface="Comic Sans MS" panose="030F0902030302020204" pitchFamily="66" charset="0"/>
              </a:rPr>
              <a:t>: If the samples are collected one by one over a period of time, </a:t>
            </a:r>
            <a:r>
              <a:rPr lang="en-US" altLang="zh-CN" b="1" dirty="0">
                <a:solidFill>
                  <a:srgbClr val="FF0000"/>
                </a:solidFill>
                <a:effectLst/>
                <a:latin typeface="Comic Sans MS" panose="030F0902030302020204" pitchFamily="66" charset="0"/>
              </a:rPr>
              <a:t>we have to wait</a:t>
            </a:r>
            <a:r>
              <a:rPr lang="en-US" altLang="zh-CN" dirty="0">
                <a:solidFill>
                  <a:srgbClr val="FF0000"/>
                </a:solidFill>
                <a:effectLst/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Comic Sans MS" panose="030F0902030302020204" pitchFamily="66" charset="0"/>
              </a:rPr>
              <a:t>until all the samples are collected to compute the mean.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altLang="zh-CN" sz="1700" dirty="0">
              <a:latin typeface="Comic Sans MS" panose="030F09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F68603-2EA3-AD45-7D85-AF08E725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811" y="2505486"/>
            <a:ext cx="1078787" cy="3752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40C6E-9E27-0CEF-AFFA-2675F3527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439" y="2959386"/>
            <a:ext cx="758730" cy="4215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71F09F-ECFE-AD91-26F0-77F3E705A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438" y="3384326"/>
            <a:ext cx="984761" cy="356551"/>
          </a:xfrm>
          <a:prstGeom prst="rect">
            <a:avLst/>
          </a:prstGeom>
        </p:spPr>
      </p:pic>
      <p:sp>
        <p:nvSpPr>
          <p:cNvPr id="8" name="Google Shape;83;p14">
            <a:extLst>
              <a:ext uri="{FF2B5EF4-FFF2-40B4-BE49-F238E27FC236}">
                <a16:creationId xmlns:a16="http://schemas.microsoft.com/office/drawing/2014/main" id="{5016B806-67D3-E82D-0F62-93271A4C3BCC}"/>
              </a:ext>
            </a:extLst>
          </p:cNvPr>
          <p:cNvSpPr txBox="1">
            <a:spLocks/>
          </p:cNvSpPr>
          <p:nvPr/>
        </p:nvSpPr>
        <p:spPr>
          <a:xfrm>
            <a:off x="4688491" y="676385"/>
            <a:ext cx="4376791" cy="281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Open Sans"/>
              <a:buNone/>
            </a:pPr>
            <a:r>
              <a:rPr lang="en-US" altLang="zh-CN" sz="1700" dirty="0">
                <a:latin typeface="Comic Sans MS" panose="030F0902030302020204" pitchFamily="66" charset="0"/>
              </a:rPr>
              <a:t>The</a:t>
            </a:r>
            <a:r>
              <a:rPr lang="zh-CN" altLang="en-US" sz="1700" dirty="0">
                <a:latin typeface="Comic Sans MS" panose="030F0902030302020204" pitchFamily="66" charset="0"/>
              </a:rPr>
              <a:t> </a:t>
            </a:r>
            <a:r>
              <a:rPr lang="en-US" altLang="zh-CN" sz="1700" dirty="0">
                <a:latin typeface="Comic Sans MS" panose="030F0902030302020204" pitchFamily="66" charset="0"/>
              </a:rPr>
              <a:t>Second</a:t>
            </a:r>
            <a:r>
              <a:rPr lang="zh-CN" altLang="en-US" sz="1700" dirty="0">
                <a:latin typeface="Comic Sans MS" panose="030F0902030302020204" pitchFamily="66" charset="0"/>
              </a:rPr>
              <a:t> </a:t>
            </a:r>
            <a:r>
              <a:rPr lang="en-US" altLang="zh-CN" sz="1700" dirty="0">
                <a:latin typeface="Comic Sans MS" panose="030F0902030302020204" pitchFamily="66" charset="0"/>
              </a:rPr>
              <a:t>way</a:t>
            </a:r>
            <a:r>
              <a:rPr lang="zh-CN" altLang="en-US" sz="1700" dirty="0">
                <a:latin typeface="Comic Sans MS" panose="030F0902030302020204" pitchFamily="66" charset="0"/>
              </a:rPr>
              <a:t>：</a:t>
            </a:r>
            <a:endParaRPr lang="en-US" altLang="zh-CN" sz="1700" dirty="0">
              <a:latin typeface="Comic Sans MS" panose="030F0902030302020204" pitchFamily="66" charset="0"/>
            </a:endParaRPr>
          </a:p>
          <a:p>
            <a:r>
              <a:rPr lang="en-US" altLang="zh-CN" dirty="0">
                <a:solidFill>
                  <a:srgbClr val="0E0E0E"/>
                </a:solidFill>
                <a:latin typeface="Comic Sans MS" panose="030F0902030302020204" pitchFamily="66" charset="0"/>
              </a:rPr>
              <a:t>calculates the average in an </a:t>
            </a:r>
            <a:r>
              <a:rPr lang="en-US" altLang="zh-CN" dirty="0">
                <a:solidFill>
                  <a:srgbClr val="FF0000"/>
                </a:solidFill>
                <a:latin typeface="Comic Sans MS" panose="030F0902030302020204" pitchFamily="66" charset="0"/>
              </a:rPr>
              <a:t>incremental</a:t>
            </a:r>
            <a:r>
              <a:rPr lang="en-US" altLang="zh-CN" dirty="0">
                <a:solidFill>
                  <a:srgbClr val="0E0E0E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zh-CN" dirty="0">
                <a:solidFill>
                  <a:srgbClr val="FF0000"/>
                </a:solidFill>
                <a:latin typeface="Comic Sans MS" panose="030F0902030302020204" pitchFamily="66" charset="0"/>
              </a:rPr>
              <a:t>iterative</a:t>
            </a:r>
            <a:r>
              <a:rPr lang="en-US" altLang="zh-CN" dirty="0">
                <a:solidFill>
                  <a:srgbClr val="0E0E0E"/>
                </a:solidFill>
                <a:latin typeface="Comic Sans MS" panose="030F0902030302020204" pitchFamily="66" charset="0"/>
              </a:rPr>
              <a:t> manner.</a:t>
            </a:r>
            <a:endParaRPr lang="en-US" altLang="zh-CN" sz="1700" dirty="0">
              <a:latin typeface="Comic Sans MS" panose="030F0902030302020204" pitchFamily="66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1C42CB-67BA-B8AD-52F3-DBE64F9BBC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893" y="1778844"/>
            <a:ext cx="2702207" cy="5839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5BB195-F2C6-F1A4-D06C-12B8290A0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4309" y="2409515"/>
            <a:ext cx="2721841" cy="6164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412212-1873-E5D9-BC22-F41E0E6C38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4309" y="3082688"/>
            <a:ext cx="2721842" cy="616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36969F-7839-284C-BEFB-1F7925F4B9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5621" y="3769378"/>
            <a:ext cx="4474571" cy="10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22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8" y="79582"/>
            <a:ext cx="8886891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  </a:t>
            </a:r>
            <a:r>
              <a:rPr lang="en-US" altLang="zh-CN" dirty="0"/>
              <a:t>values –</a:t>
            </a:r>
            <a:r>
              <a:rPr lang="en-US" altLang="zh-CN" dirty="0" err="1"/>
              <a:t>Sarsa</a:t>
            </a:r>
            <a:r>
              <a:rPr lang="en-US" altLang="zh-CN" dirty="0"/>
              <a:t> : Implementation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E95212-0298-5CF5-DED3-281B81C8F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75719"/>
            <a:ext cx="6956927" cy="38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65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 </a:t>
            </a:r>
            <a:r>
              <a:rPr lang="en-US" altLang="zh-CN" dirty="0"/>
              <a:t>values –</a:t>
            </a:r>
            <a:r>
              <a:rPr lang="en-US" altLang="zh-CN" dirty="0" err="1"/>
              <a:t>Sarsa</a:t>
            </a:r>
            <a:r>
              <a:rPr lang="en-US" altLang="zh-CN" dirty="0"/>
              <a:t> : Example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88B391-B8D7-6D20-C840-22F290F4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95" y="879610"/>
            <a:ext cx="6804530" cy="39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40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</a:t>
            </a:r>
            <a:r>
              <a:rPr lang="en-US" altLang="zh-CN" dirty="0" err="1"/>
              <a:t>Sarsa</a:t>
            </a:r>
            <a:r>
              <a:rPr lang="en-US" altLang="zh-CN" dirty="0"/>
              <a:t> : Example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508" y="786982"/>
            <a:ext cx="8520600" cy="3302700"/>
          </a:xfrm>
        </p:spPr>
        <p:txBody>
          <a:bodyPr/>
          <a:lstStyle/>
          <a:p>
            <a:pPr marL="114300" indent="0">
              <a:buNone/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CMSSBX10"/>
              </a:rPr>
              <a:t>Results: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9"/>
              </a:rPr>
              <a:t>The left figures above show the final policy obtained by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MSS9"/>
              </a:rPr>
              <a:t>Sarsa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9"/>
              </a:rPr>
              <a:t>.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00FF"/>
                </a:solidFill>
                <a:effectLst/>
                <a:latin typeface="CMSS9"/>
              </a:rPr>
              <a:t>Not all states have the optimal policy.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9"/>
              </a:rPr>
              <a:t>The right figures show the total reward and length of every episode.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00FF"/>
                </a:solidFill>
                <a:effectLst/>
                <a:latin typeface="CMSS9"/>
              </a:rPr>
              <a:t>The metric of total reward per episode will be frequently used.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E58436-C063-F8FD-DCEA-EDE2A27F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2" y="2497370"/>
            <a:ext cx="2377395" cy="2449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CD4B1A-0E9B-2C7B-3222-1D70A2EB2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078" y="2541968"/>
            <a:ext cx="3116520" cy="23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8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  </a:t>
            </a:r>
            <a:r>
              <a:rPr lang="en-US" altLang="zh-CN" dirty="0"/>
              <a:t>values –Expected 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39F783-B221-8119-2911-1215C764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697928"/>
            <a:ext cx="6140466" cy="42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4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–Expected 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D3FFB0-53A2-E865-225A-54AC627A5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699505"/>
            <a:ext cx="6291126" cy="42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72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 n-step 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75CB34-8B7B-7885-CDA5-2D8361B3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35561"/>
            <a:ext cx="6142322" cy="42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39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 n-step 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144358-2D63-A214-706C-F159BECE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86982"/>
            <a:ext cx="6517388" cy="41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98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u="sng" dirty="0">
                <a:solidFill>
                  <a:srgbClr val="FF0000"/>
                </a:solidFill>
              </a:rPr>
              <a:t>action state</a:t>
            </a:r>
            <a:r>
              <a:rPr lang="en-US" altLang="zh-CN" dirty="0"/>
              <a:t> values – n-step </a:t>
            </a:r>
            <a:r>
              <a:rPr lang="en-US" altLang="zh-CN" dirty="0" err="1"/>
              <a:t>Sarsa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E9DA7D-CD3F-74D0-D0C9-2EC2957D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86982"/>
            <a:ext cx="6433972" cy="41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46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</a:t>
            </a:r>
            <a:r>
              <a:rPr lang="en-US" altLang="zh-CN"/>
              <a:t>of optimal action </a:t>
            </a:r>
            <a:r>
              <a:rPr lang="en-US" altLang="zh-CN" dirty="0"/>
              <a:t>values : Q-Learning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4E361-EBD4-90E0-A98A-745A0099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Q-learning, one of the most widely used RL algorithms. </a:t>
            </a:r>
            <a:endParaRPr lang="en-US" altLang="zh-CN" sz="2000" dirty="0"/>
          </a:p>
          <a:p>
            <a:r>
              <a:rPr lang="en-US" altLang="zh-CN" sz="2000" dirty="0" err="1">
                <a:solidFill>
                  <a:srgbClr val="000000"/>
                </a:solidFill>
                <a:effectLst/>
                <a:latin typeface="CMSS10"/>
              </a:rPr>
              <a:t>Sarsa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 can estimate the action values of a given policy. It must be 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combined with a policy improvement step to find optimal policies. 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MSS10"/>
              </a:rPr>
              <a:t>Q-learning can directly estimate optimal action values and hence optimal policies.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5149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dirty="0" err="1"/>
              <a:t>of</a:t>
            </a:r>
            <a:r>
              <a:rPr lang="en-US" altLang="zh-CN" dirty="0"/>
              <a:t> action values : Q-Learning-Algorithm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C2865-23B8-8CA6-0854-05C4A19F9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D0C43B-C814-4D34-1AF1-E5D186E3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23742"/>
            <a:ext cx="7265531" cy="34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09228507-9872-4B1C-6092-81C930797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>
            <a:extLst>
              <a:ext uri="{FF2B5EF4-FFF2-40B4-BE49-F238E27FC236}">
                <a16:creationId xmlns:a16="http://schemas.microsoft.com/office/drawing/2014/main" id="{852910D8-BA72-F84E-3E2D-4FDB6C3C4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1295E1-45D8-3338-BC37-902A708B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85" t="17517" r="24759" b="65313"/>
          <a:stretch/>
        </p:blipFill>
        <p:spPr>
          <a:xfrm>
            <a:off x="383721" y="696253"/>
            <a:ext cx="2359478" cy="740065"/>
          </a:xfrm>
          <a:prstGeom prst="rect">
            <a:avLst/>
          </a:prstGeom>
        </p:spPr>
      </p:pic>
      <p:sp>
        <p:nvSpPr>
          <p:cNvPr id="8" name="Google Shape;83;p14">
            <a:extLst>
              <a:ext uri="{FF2B5EF4-FFF2-40B4-BE49-F238E27FC236}">
                <a16:creationId xmlns:a16="http://schemas.microsoft.com/office/drawing/2014/main" id="{856D32C0-31C7-474B-5D1B-529555B6CC09}"/>
              </a:ext>
            </a:extLst>
          </p:cNvPr>
          <p:cNvSpPr txBox="1">
            <a:spLocks/>
          </p:cNvSpPr>
          <p:nvPr/>
        </p:nvSpPr>
        <p:spPr>
          <a:xfrm>
            <a:off x="6020656" y="3339527"/>
            <a:ext cx="2856220" cy="105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Font typeface="Open Sans"/>
              <a:buNone/>
            </a:pPr>
            <a:r>
              <a:rPr lang="en-US" altLang="zh-CN" sz="1700" dirty="0">
                <a:latin typeface="Comic Sans MS" panose="030F0902030302020204" pitchFamily="66" charset="0"/>
              </a:rPr>
              <a:t>The</a:t>
            </a:r>
            <a:r>
              <a:rPr lang="zh-CN" altLang="en-US" sz="1700" dirty="0">
                <a:latin typeface="Comic Sans MS" panose="030F0902030302020204" pitchFamily="66" charset="0"/>
              </a:rPr>
              <a:t> </a:t>
            </a:r>
            <a:r>
              <a:rPr lang="en-US" altLang="zh-CN" sz="1700" dirty="0">
                <a:latin typeface="Comic Sans MS" panose="030F0902030302020204" pitchFamily="66" charset="0"/>
              </a:rPr>
              <a:t>Second</a:t>
            </a:r>
            <a:r>
              <a:rPr lang="zh-CN" altLang="en-US" sz="1700" dirty="0">
                <a:latin typeface="Comic Sans MS" panose="030F0902030302020204" pitchFamily="66" charset="0"/>
              </a:rPr>
              <a:t> </a:t>
            </a:r>
            <a:r>
              <a:rPr lang="en-US" altLang="zh-CN" sz="1700" dirty="0">
                <a:latin typeface="Comic Sans MS" panose="030F0902030302020204" pitchFamily="66" charset="0"/>
              </a:rPr>
              <a:t>way</a:t>
            </a:r>
            <a:r>
              <a:rPr lang="zh-CN" altLang="en-US" sz="1700" dirty="0">
                <a:latin typeface="Comic Sans MS" panose="030F0902030302020204" pitchFamily="66" charset="0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Comic Sans MS" panose="030F0902030302020204" pitchFamily="66" charset="0"/>
              </a:rPr>
              <a:t>incremental</a:t>
            </a:r>
            <a:r>
              <a:rPr lang="en-US" altLang="zh-CN" dirty="0">
                <a:solidFill>
                  <a:srgbClr val="0E0E0E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zh-CN" dirty="0">
                <a:solidFill>
                  <a:srgbClr val="FF0000"/>
                </a:solidFill>
                <a:latin typeface="Comic Sans MS" panose="030F0902030302020204" pitchFamily="66" charset="0"/>
              </a:rPr>
              <a:t>iterative</a:t>
            </a:r>
            <a:r>
              <a:rPr lang="en-US" altLang="zh-CN" dirty="0">
                <a:solidFill>
                  <a:srgbClr val="0E0E0E"/>
                </a:solidFill>
                <a:latin typeface="Comic Sans MS" panose="030F0902030302020204" pitchFamily="66" charset="0"/>
              </a:rPr>
              <a:t> manner.</a:t>
            </a:r>
            <a:endParaRPr lang="en-US" altLang="zh-CN" sz="1700" dirty="0">
              <a:latin typeface="Comic Sans MS" panose="030F0902030302020204" pitchFamily="66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6AD88C-CD65-A45A-0A9D-BA1BEE867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21" y="1453074"/>
            <a:ext cx="2373709" cy="5129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522C2A-7F5C-8E8B-BE19-C5E443376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21" y="1922669"/>
            <a:ext cx="5010252" cy="30554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3ECEC3-53CD-5732-ECE2-6A550AC78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711" y="691433"/>
            <a:ext cx="5571162" cy="20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TD learning of </a:t>
            </a:r>
            <a:r>
              <a:rPr lang="en-US" altLang="zh-CN" dirty="0" err="1"/>
              <a:t>of</a:t>
            </a:r>
            <a:r>
              <a:rPr lang="en-US" altLang="zh-CN" dirty="0"/>
              <a:t> action values : Q-Learning-Algorithm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CC2865-23B8-8CA6-0854-05C4A19F9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CMSSBX10"/>
              </a:rPr>
              <a:t>What does Q-learning do mathematically?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It aims to solve</a:t>
            </a:r>
          </a:p>
          <a:p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This is the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MSS10"/>
              </a:rPr>
              <a:t>Bellman optimality equation expressed in terms of action values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SS10"/>
              </a:rPr>
              <a:t>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F1267-2FC2-094E-C13B-6B454230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00" y="2120458"/>
            <a:ext cx="6263520" cy="5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1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8D9362-462C-8744-A33C-72351FCF7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25793"/>
            <a:ext cx="7135993" cy="35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0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818B23-19B2-D32D-E054-5BDABAB0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46" y="1041500"/>
            <a:ext cx="7132184" cy="29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51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686E27-2B2B-8A9E-24A7-AE8CE87D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97165"/>
            <a:ext cx="6995026" cy="21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75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C5ECBC-0846-180C-197E-02FF49E7B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23612"/>
            <a:ext cx="6359651" cy="40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6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6CAF8D-A499-58EF-96F7-C524EEFD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06742"/>
            <a:ext cx="7273151" cy="42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10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Off-policy vs on-policy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E0648D-7982-7A0B-0B18-836B47F4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45836"/>
            <a:ext cx="7434474" cy="42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82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Implementation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A858A5-3EC5-5701-B428-197BFAA9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74905"/>
            <a:ext cx="6445299" cy="40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2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Algorithm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2C5F62-C6A8-4AA3-F648-91DCCD2C8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12" y="934583"/>
            <a:ext cx="6934067" cy="34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2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Examples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7DE4DF-AEE4-6D33-857D-BFD2C56C0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86982"/>
            <a:ext cx="5909352" cy="422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Motivating example: mean estimation, again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6671E5-ADD3-F221-E933-7797D8298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1" b="42060"/>
          <a:stretch/>
        </p:blipFill>
        <p:spPr>
          <a:xfrm>
            <a:off x="311700" y="927278"/>
            <a:ext cx="7497190" cy="23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3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Examples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21A2B3-2997-2504-681A-1697B1F0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1" y="730313"/>
            <a:ext cx="5072886" cy="41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6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Examples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E2D06-FAB1-C692-B9E2-B2BA7B92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95" y="786983"/>
            <a:ext cx="6942591" cy="38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63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Q-Learning - Examples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5877EA-B0D0-7385-214B-A589F2BD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10" y="433282"/>
            <a:ext cx="5318581" cy="44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19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 unified point of view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0128CE-B684-03AD-5AD0-C5CC20F6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9" y="894050"/>
            <a:ext cx="5930410" cy="40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7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 unified point of view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A4FD3D-09C4-E69B-BD44-F26B79F2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30545"/>
            <a:ext cx="7200762" cy="36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AB296-606C-74E9-D880-194B0E3D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Introduced various TD learning algorithms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Their expressions, math interpretations, implementation, relationship, examples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Unified point of view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9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基于时序差分的</a:t>
            </a:r>
            <a:r>
              <a:rPr lang="en-US" altLang="zh-CN" dirty="0"/>
              <a:t>RL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1257739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Temporal-difference (TD) learning, which is one of the most well-known methods in reinforcement learning (RL). </a:t>
            </a:r>
            <a:endParaRPr lang="en-US" altLang="zh-CN" dirty="0">
              <a:latin typeface="Comic Sans MS" panose="030F0702030302020204" pitchFamily="66" charset="0"/>
            </a:endParaRPr>
          </a:p>
          <a:p>
            <a:r>
              <a:rPr lang="en-US" altLang="zh-CN" i="1" u="sng" dirty="0">
                <a:solidFill>
                  <a:srgbClr val="000000"/>
                </a:solidFill>
                <a:latin typeface="Comic Sans MS" panose="030F0702030302020204" pitchFamily="66" charset="0"/>
              </a:rPr>
              <a:t>Review: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Monte Carlo (MC) learning – the first model-free method. </a:t>
            </a:r>
          </a:p>
          <a:p>
            <a:pPr lvl="1"/>
            <a:r>
              <a:rPr lang="zh-CN" alt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基于</a:t>
            </a:r>
            <a:r>
              <a:rPr lang="en-US" altLang="zh-CN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episode </a:t>
            </a:r>
            <a:r>
              <a:rPr lang="zh-CN" alt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评估策略，提高策略   一条轨迹</a:t>
            </a:r>
            <a:endParaRPr lang="en-US" altLang="zh-CN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Non - incremental</a:t>
            </a:r>
            <a:r>
              <a:rPr lang="zh-CN" altLang="en-US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的方法</a:t>
            </a:r>
            <a:endParaRPr lang="en-US" altLang="zh-CN" dirty="0">
              <a:solidFill>
                <a:srgbClr val="FF000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TD learning </a:t>
            </a:r>
            <a:r>
              <a:rPr lang="en-US" altLang="zh-CN" dirty="0">
                <a:latin typeface="Comic Sans MS" panose="030F0702030302020204" pitchFamily="66" charset="0"/>
              </a:rPr>
              <a:t> -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second model-free method. TD has some advantages compared to MC.  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- Incremental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方法</a:t>
            </a:r>
            <a:endParaRPr lang="en-US" altLang="zh-CN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7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基于时序差分的</a:t>
            </a:r>
            <a:r>
              <a:rPr lang="en-US" altLang="zh-CN" dirty="0"/>
              <a:t>RL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11700" y="1064556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FFFFFF"/>
                </a:solidFill>
                <a:effectLst/>
                <a:latin typeface="Comic Sans MS" panose="030F0702030302020204" pitchFamily="66" charset="0"/>
              </a:rPr>
              <a:t>1 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Motivating examples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FFFFFF"/>
                </a:solidFill>
                <a:effectLst/>
                <a:latin typeface="Comic Sans MS" panose="030F0702030302020204" pitchFamily="66" charset="0"/>
              </a:rPr>
              <a:t>2 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Algorithm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of state values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of action values: </a:t>
            </a:r>
            <a:r>
              <a:rPr lang="en-US" altLang="zh-CN" dirty="0" err="1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Sarsa</a:t>
            </a: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of action values: Expected </a:t>
            </a:r>
            <a:r>
              <a:rPr lang="en-US" altLang="zh-CN" dirty="0" err="1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Sarsa</a:t>
            </a: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of action values: </a:t>
            </a:r>
            <a:r>
              <a:rPr lang="en-US" altLang="zh-CN" i="1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n</a:t>
            </a: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-step </a:t>
            </a:r>
            <a:r>
              <a:rPr lang="en-US" altLang="zh-CN" dirty="0" err="1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Sarsa</a:t>
            </a: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TD learning of optimal action values: Q-learning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FFFFFF"/>
                </a:solidFill>
                <a:effectLst/>
                <a:latin typeface="Comic Sans MS" panose="030F0702030302020204" pitchFamily="66" charset="0"/>
              </a:rPr>
              <a:t>7 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A unified point of view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FFFFFF"/>
                </a:solidFill>
                <a:effectLst/>
                <a:latin typeface="Comic Sans MS" panose="030F0702030302020204" pitchFamily="66" charset="0"/>
              </a:rPr>
              <a:t>8 </a:t>
            </a:r>
            <a:r>
              <a:rPr lang="en-US" altLang="zh-CN" sz="1800" dirty="0">
                <a:solidFill>
                  <a:srgbClr val="000080"/>
                </a:solidFill>
                <a:effectLst/>
                <a:latin typeface="Comic Sans MS" panose="030F0702030302020204" pitchFamily="66" charset="0"/>
              </a:rPr>
              <a:t>Summary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3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101047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Simple example: stochastic algorithms 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19B83-F9A8-8851-CB2C-4FDE40524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20" r="2178" b="21395"/>
          <a:stretch/>
        </p:blipFill>
        <p:spPr>
          <a:xfrm>
            <a:off x="311700" y="862745"/>
            <a:ext cx="5785517" cy="27088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81B50C-B36F-18CA-F303-6D7C1C9BE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00" t="86951"/>
          <a:stretch/>
        </p:blipFill>
        <p:spPr>
          <a:xfrm>
            <a:off x="129028" y="3707337"/>
            <a:ext cx="6068097" cy="5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7109" y="7958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Some complex example: stochastic algorithms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EF28F5-62E2-0704-C178-9857ED0A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DBADCB-19E8-682F-92D7-CD1B4269B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01" y="870863"/>
            <a:ext cx="5953330" cy="40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52705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1114</Words>
  <Application>Microsoft Macintosh PowerPoint</Application>
  <PresentationFormat>全屏显示(16:9)</PresentationFormat>
  <Paragraphs>140</Paragraphs>
  <Slides>55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6" baseType="lpstr">
      <vt:lpstr>PT Sans Narrow</vt:lpstr>
      <vt:lpstr>Comic Sans MS</vt:lpstr>
      <vt:lpstr>Arial</vt:lpstr>
      <vt:lpstr>CMSSBX10</vt:lpstr>
      <vt:lpstr>Acme</vt:lpstr>
      <vt:lpstr>CMSS9</vt:lpstr>
      <vt:lpstr>CMMI10</vt:lpstr>
      <vt:lpstr>Cambria Math</vt:lpstr>
      <vt:lpstr>CMSS10</vt:lpstr>
      <vt:lpstr>Open Sans</vt:lpstr>
      <vt:lpstr>Tropic</vt:lpstr>
      <vt:lpstr>时序差分与经典的RL算法</vt:lpstr>
      <vt:lpstr>Motivating example: mean estimation, again</vt:lpstr>
      <vt:lpstr>Motivating example: mean estimation, again</vt:lpstr>
      <vt:lpstr>Motivating example: mean estimation, again</vt:lpstr>
      <vt:lpstr>Motivating example: mean estimation, again</vt:lpstr>
      <vt:lpstr>基于时序差分的RL</vt:lpstr>
      <vt:lpstr>基于时序差分的RL</vt:lpstr>
      <vt:lpstr>Simple example: stochastic algorithms  </vt:lpstr>
      <vt:lpstr>Some complex example: stochastic algorithms </vt:lpstr>
      <vt:lpstr>Complex example: stochastic algorithms </vt:lpstr>
      <vt:lpstr> TD learning of state values v_π (s)</vt:lpstr>
      <vt:lpstr>TD learning of state values – Algorithm Description</vt:lpstr>
      <vt:lpstr>TD learning of state values – Algorithm Description</vt:lpstr>
      <vt:lpstr>TD learning of state values – Algorithm Description</vt:lpstr>
      <vt:lpstr>TD learning of state values – Algorithm Description</vt:lpstr>
      <vt:lpstr>TD learning of state values – Algorithm Properties</vt:lpstr>
      <vt:lpstr>TD learning of state values – The idea of the algorithm</vt:lpstr>
      <vt:lpstr>TD learning of state values – The idea of the algorithm</vt:lpstr>
      <vt:lpstr>TD learning of state values – The idea of the algorithm</vt:lpstr>
      <vt:lpstr>TD learning of state values – The idea of the algorithm</vt:lpstr>
      <vt:lpstr>TD learning of state values – The idea of the algorithm</vt:lpstr>
      <vt:lpstr>TD learning of state values –Algorithm covergence</vt:lpstr>
      <vt:lpstr>TD learning of state values –Algorithm properties</vt:lpstr>
      <vt:lpstr>TD learning of state values –Algorithm properties</vt:lpstr>
      <vt:lpstr>TD learning of action state values –Sarsa</vt:lpstr>
      <vt:lpstr>TD learning of action state values –Sarsa : Algorithm</vt:lpstr>
      <vt:lpstr>TD learning of action state values –Sarsa : Algorithm</vt:lpstr>
      <vt:lpstr>TD learning of action state values –Sarsa : Algorithm</vt:lpstr>
      <vt:lpstr>TD learning of action state values –Sarsa : Implementation</vt:lpstr>
      <vt:lpstr>TD learning of action state  values –Sarsa : Implementation</vt:lpstr>
      <vt:lpstr>TD learning of action state values –Sarsa : Example</vt:lpstr>
      <vt:lpstr>TD learning of action state values –Sarsa : Example</vt:lpstr>
      <vt:lpstr>TD learning of action state  values –Expected Sarsa</vt:lpstr>
      <vt:lpstr>TD learning of action state values –Expected Sarsa</vt:lpstr>
      <vt:lpstr>TD learning of action state values – n-step Sarsa</vt:lpstr>
      <vt:lpstr>TD learning of action state values – n-step Sarsa</vt:lpstr>
      <vt:lpstr>TD learning of action state values – n-step Sarsa</vt:lpstr>
      <vt:lpstr>TD learning of optimal action values : Q-Learning</vt:lpstr>
      <vt:lpstr>TD learning of of action values : Q-Learning-Algorithm</vt:lpstr>
      <vt:lpstr>TD learning of of action values : Q-Learning-Algorithm</vt:lpstr>
      <vt:lpstr>Off-policy vs on-policy</vt:lpstr>
      <vt:lpstr>Off-policy vs on-policy</vt:lpstr>
      <vt:lpstr>Off-policy vs on-policy</vt:lpstr>
      <vt:lpstr>Off-policy vs on-policy</vt:lpstr>
      <vt:lpstr>Off-policy vs on-policy</vt:lpstr>
      <vt:lpstr>Off-policy vs on-policy</vt:lpstr>
      <vt:lpstr>Q-Learning - Implementation</vt:lpstr>
      <vt:lpstr>Q-Learning - Algorithm</vt:lpstr>
      <vt:lpstr>Q-Learning - Examples</vt:lpstr>
      <vt:lpstr>Q-Learning - Examples</vt:lpstr>
      <vt:lpstr>Q-Learning - Examples</vt:lpstr>
      <vt:lpstr>Q-Learning - Examples</vt:lpstr>
      <vt:lpstr>A unified point of view</vt:lpstr>
      <vt:lpstr>A unified point of view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随机近似</dc:title>
  <dc:creator>Shihong Duan</dc:creator>
  <cp:lastModifiedBy>Shihong Duan</cp:lastModifiedBy>
  <cp:revision>6</cp:revision>
  <dcterms:modified xsi:type="dcterms:W3CDTF">2024-09-24T15:11:31Z</dcterms:modified>
</cp:coreProperties>
</file>